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6" r:id="rId2"/>
    <p:sldId id="279" r:id="rId3"/>
    <p:sldId id="278" r:id="rId4"/>
    <p:sldId id="275" r:id="rId5"/>
    <p:sldId id="259" r:id="rId6"/>
    <p:sldId id="281" r:id="rId7"/>
    <p:sldId id="277" r:id="rId8"/>
    <p:sldId id="280" r:id="rId9"/>
    <p:sldId id="284" r:id="rId10"/>
    <p:sldId id="282" r:id="rId11"/>
    <p:sldId id="283" r:id="rId12"/>
    <p:sldId id="294" r:id="rId13"/>
    <p:sldId id="286" r:id="rId14"/>
    <p:sldId id="287" r:id="rId15"/>
    <p:sldId id="288" r:id="rId16"/>
    <p:sldId id="289" r:id="rId17"/>
    <p:sldId id="290" r:id="rId18"/>
    <p:sldId id="291" r:id="rId19"/>
    <p:sldId id="292" r:id="rId20"/>
    <p:sldId id="293" r:id="rId21"/>
    <p:sldId id="271" r:id="rId22"/>
    <p:sldId id="295" r:id="rId2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870" autoAdjust="0"/>
  </p:normalViewPr>
  <p:slideViewPr>
    <p:cSldViewPr>
      <p:cViewPr varScale="1">
        <p:scale>
          <a:sx n="38" d="100"/>
          <a:sy n="38" d="100"/>
        </p:scale>
        <p:origin x="-206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47" d="100"/>
          <a:sy n="47" d="100"/>
        </p:scale>
        <p:origin x="-2434" y="-562"/>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56E8D3C-4C05-4350-BA2E-E55CF730C0F1}" type="datetimeFigureOut">
              <a:rPr lang="en-US" smtClean="0"/>
              <a:pPr/>
              <a:t>2/16/2013</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r>
              <a:rPr lang="en-CA" sz="1000" baseline="0" dirty="0" smtClean="0">
                <a:latin typeface="Clearface-Regular"/>
              </a:rPr>
              <a:t>Wow, look at this bike! Can you</a:t>
            </a:r>
          </a:p>
          <a:p>
            <a:r>
              <a:rPr lang="en-CA" sz="1000" baseline="0" dirty="0" smtClean="0">
                <a:latin typeface="Clearface-Regular"/>
              </a:rPr>
              <a:t>imagine finding a bike like this wrapped up for your</a:t>
            </a:r>
          </a:p>
          <a:p>
            <a:r>
              <a:rPr lang="en-CA" sz="1000" baseline="0" dirty="0" smtClean="0">
                <a:latin typeface="Clearface-Regular"/>
              </a:rPr>
              <a:t>birthday or under the Christmas tree? Wouldn’t it</a:t>
            </a:r>
          </a:p>
          <a:p>
            <a:r>
              <a:rPr lang="en-CA" sz="1000" baseline="0" dirty="0" smtClean="0">
                <a:latin typeface="Clearface-Regular"/>
              </a:rPr>
              <a:t>be great to receive a special present like this? </a:t>
            </a:r>
            <a:r>
              <a:rPr lang="en-CA" sz="1000" i="1" baseline="0" dirty="0" smtClean="0">
                <a:latin typeface="Clearface-RegularItalic"/>
              </a:rPr>
              <a:t>(Turn</a:t>
            </a:r>
          </a:p>
          <a:p>
            <a:r>
              <a:rPr lang="en-CA" sz="1000" i="1" baseline="0" dirty="0" smtClean="0">
                <a:latin typeface="Clearface-RegularItalic"/>
              </a:rPr>
              <a:t>to the children.) </a:t>
            </a:r>
            <a:r>
              <a:rPr lang="en-CA" sz="1000" i="1" baseline="0" dirty="0" smtClean="0">
                <a:latin typeface="Clearface-Regular"/>
              </a:rPr>
              <a:t>Have you ever been given a special</a:t>
            </a:r>
          </a:p>
          <a:p>
            <a:r>
              <a:rPr lang="en-CA" sz="1000" baseline="0" dirty="0" smtClean="0">
                <a:latin typeface="Clearface-Regular"/>
              </a:rPr>
              <a:t>gift? </a:t>
            </a:r>
            <a:r>
              <a:rPr lang="en-CA" sz="1000" i="1" baseline="0" dirty="0" smtClean="0">
                <a:latin typeface="Clearface-RegularItalic"/>
              </a:rPr>
              <a:t>(Allow for responses and talk about their gifts.</a:t>
            </a:r>
          </a:p>
          <a:p>
            <a:r>
              <a:rPr lang="en-CA" sz="1000" i="1" baseline="0" dirty="0" smtClean="0">
                <a:latin typeface="Clearface-RegularItalic"/>
              </a:rPr>
              <a:t>Share an example of something you personally</a:t>
            </a:r>
          </a:p>
          <a:p>
            <a:r>
              <a:rPr lang="en-CA" sz="1000" i="1" baseline="0" dirty="0" smtClean="0">
                <a:latin typeface="Clearface-RegularItalic"/>
              </a:rPr>
              <a:t>have received that meant a great deal to you.)</a:t>
            </a:r>
          </a:p>
          <a:p>
            <a:r>
              <a:rPr lang="en-CA" sz="1000" baseline="0" dirty="0" smtClean="0">
                <a:latin typeface="Clearface-Regular"/>
              </a:rPr>
              <a:t>When I was a child, my </a:t>
            </a:r>
            <a:r>
              <a:rPr lang="en-CA" sz="1000" baseline="0" dirty="0" err="1" smtClean="0">
                <a:latin typeface="Clearface-Regular"/>
              </a:rPr>
              <a:t>favorite</a:t>
            </a:r>
            <a:r>
              <a:rPr lang="en-CA" sz="1000" baseline="0" dirty="0" smtClean="0">
                <a:latin typeface="Clearface-Regular"/>
              </a:rPr>
              <a:t> </a:t>
            </a:r>
            <a:r>
              <a:rPr lang="en-CA" sz="1000" i="1" baseline="0" dirty="0" smtClean="0">
                <a:latin typeface="Clearface-RegularItalic"/>
              </a:rPr>
              <a:t>[toy/present] </a:t>
            </a:r>
            <a:r>
              <a:rPr lang="en-CA" sz="1000" i="1" baseline="0" dirty="0" smtClean="0">
                <a:latin typeface="Clearface-Regular"/>
              </a:rPr>
              <a:t>was</a:t>
            </a:r>
          </a:p>
          <a:p>
            <a:r>
              <a:rPr lang="en-CA" sz="1000" i="1" baseline="0" dirty="0" smtClean="0">
                <a:latin typeface="Clearface-RegularItalic"/>
              </a:rPr>
              <a:t>_____. </a:t>
            </a:r>
            <a:r>
              <a:rPr lang="en-CA" sz="1000" i="1" baseline="0" dirty="0" smtClean="0">
                <a:latin typeface="Clearface-Regular"/>
              </a:rPr>
              <a:t>I received it when </a:t>
            </a:r>
            <a:r>
              <a:rPr lang="en-CA" sz="1000" i="1" baseline="0" dirty="0" smtClean="0">
                <a:latin typeface="Clearface-RegularItalic"/>
              </a:rPr>
              <a:t>_____. </a:t>
            </a:r>
            <a:r>
              <a:rPr lang="en-CA" sz="1000" i="1" baseline="0" dirty="0" smtClean="0">
                <a:latin typeface="Clearface-Regular"/>
              </a:rPr>
              <a:t>What I liked best</a:t>
            </a:r>
          </a:p>
          <a:p>
            <a:r>
              <a:rPr lang="en-CA" sz="1000" baseline="0" dirty="0" smtClean="0">
                <a:latin typeface="Clearface-Regular"/>
              </a:rPr>
              <a:t>about this </a:t>
            </a:r>
            <a:r>
              <a:rPr lang="en-CA" sz="1000" i="1" baseline="0" dirty="0" smtClean="0">
                <a:latin typeface="Clearface-RegularItalic"/>
              </a:rPr>
              <a:t>[toy/present] </a:t>
            </a:r>
            <a:r>
              <a:rPr lang="en-CA" sz="1000" i="1" baseline="0" dirty="0" smtClean="0">
                <a:latin typeface="Clearface-Regular"/>
              </a:rPr>
              <a:t>was that it </a:t>
            </a:r>
            <a:r>
              <a:rPr lang="en-CA" sz="1000" i="1" baseline="0" dirty="0" smtClean="0">
                <a:latin typeface="Clearface-RegularItalic"/>
              </a:rPr>
              <a:t>______. </a:t>
            </a:r>
            <a:r>
              <a:rPr lang="en-CA" sz="1000" i="1" baseline="0" dirty="0" smtClean="0">
                <a:latin typeface="Clearface-Regular"/>
              </a:rPr>
              <a:t>As</a:t>
            </a:r>
          </a:p>
          <a:p>
            <a:r>
              <a:rPr lang="en-CA" sz="1000" baseline="0" dirty="0" smtClean="0">
                <a:latin typeface="Clearface-Regular"/>
              </a:rPr>
              <a:t>children, toys are special. Even as a grown-up I still</a:t>
            </a:r>
          </a:p>
          <a:p>
            <a:r>
              <a:rPr lang="en-CA" sz="1000" baseline="0" dirty="0" smtClean="0">
                <a:latin typeface="Clearface-Regular"/>
              </a:rPr>
              <a:t>have “toys” that are important to me. Now, however</a:t>
            </a:r>
          </a:p>
          <a:p>
            <a:r>
              <a:rPr lang="en-CA" sz="1000" baseline="0" dirty="0" smtClean="0">
                <a:latin typeface="Clearface-Regular"/>
              </a:rPr>
              <a:t>these things might be cars, hobbies, electronics, or</a:t>
            </a:r>
          </a:p>
          <a:p>
            <a:r>
              <a:rPr lang="en-CA" sz="1000" baseline="0" dirty="0" smtClean="0">
                <a:latin typeface="Clearface-Regular"/>
              </a:rPr>
              <a:t>something else. Even for grown-ups sharing these</a:t>
            </a:r>
          </a:p>
          <a:p>
            <a:r>
              <a:rPr lang="en-CA" sz="1000" baseline="0" dirty="0" smtClean="0">
                <a:latin typeface="Clearface-Regular"/>
              </a:rPr>
              <a:t>things or giving them up can be difficult. Part of</a:t>
            </a:r>
          </a:p>
          <a:p>
            <a:r>
              <a:rPr lang="en-CA" sz="1000" baseline="0" dirty="0" smtClean="0">
                <a:latin typeface="Clearface-Regular"/>
              </a:rPr>
              <a:t>caring about others means being willing to give up</a:t>
            </a:r>
          </a:p>
          <a:p>
            <a:r>
              <a:rPr lang="en-US" sz="1000" baseline="0" dirty="0" smtClean="0">
                <a:latin typeface="Clearface-Regular"/>
              </a:rPr>
              <a:t>or share our stuff!</a:t>
            </a:r>
          </a:p>
          <a:p>
            <a:r>
              <a:rPr lang="en-CA" sz="1000" baseline="0" dirty="0" smtClean="0">
                <a:latin typeface="Clearface-Regular"/>
              </a:rPr>
              <a:t>Let’s say you owned this bike. How would you feel if</a:t>
            </a:r>
          </a:p>
          <a:p>
            <a:r>
              <a:rPr lang="en-CA" sz="1000" baseline="0" dirty="0" smtClean="0">
                <a:latin typeface="Clearface-Regular"/>
              </a:rPr>
              <a:t>someone asked you to give it up or share it or even</a:t>
            </a:r>
          </a:p>
          <a:p>
            <a:r>
              <a:rPr lang="en-CA" sz="1000" baseline="0" dirty="0" smtClean="0">
                <a:latin typeface="Clearface-Regular"/>
              </a:rPr>
              <a:t>give it up to someone who didn’t have one? </a:t>
            </a:r>
            <a:r>
              <a:rPr lang="en-CA" sz="1000" i="1" baseline="0" dirty="0" smtClean="0">
                <a:latin typeface="Clearface-RegularItalic"/>
              </a:rPr>
              <a:t>(Allow</a:t>
            </a:r>
          </a:p>
          <a:p>
            <a:r>
              <a:rPr lang="en-CA" sz="1000" i="1" baseline="0" dirty="0" smtClean="0">
                <a:latin typeface="Clearface-RegularItalic"/>
              </a:rPr>
              <a:t>responses. If you have an example where you gave</a:t>
            </a:r>
          </a:p>
          <a:p>
            <a:r>
              <a:rPr lang="en-CA" sz="1000" i="1" baseline="0" dirty="0" smtClean="0">
                <a:latin typeface="Clearface-RegularItalic"/>
              </a:rPr>
              <a:t>up or shared something talk about what it was</a:t>
            </a:r>
          </a:p>
          <a:p>
            <a:r>
              <a:rPr lang="en-CA" sz="1000" i="1" baseline="0" dirty="0" smtClean="0">
                <a:latin typeface="Clearface-RegularItalic"/>
              </a:rPr>
              <a:t>and how you blessed others with it.)</a:t>
            </a:r>
          </a:p>
          <a:p>
            <a:r>
              <a:rPr lang="en-CA" sz="1000" baseline="0" dirty="0" smtClean="0">
                <a:latin typeface="Clearface-Regular"/>
              </a:rPr>
              <a:t>Did you know that in April of each year there is</a:t>
            </a:r>
          </a:p>
          <a:p>
            <a:r>
              <a:rPr lang="en-CA" sz="1000" baseline="0" dirty="0" smtClean="0">
                <a:latin typeface="Clearface-Regular"/>
              </a:rPr>
              <a:t>something called Turn Off the TV Week? What do</a:t>
            </a:r>
          </a:p>
          <a:p>
            <a:r>
              <a:rPr lang="en-CA" sz="1000" baseline="0" dirty="0" smtClean="0">
                <a:latin typeface="Clearface-Regular"/>
              </a:rPr>
              <a:t>you think people are supposed to do during that</a:t>
            </a:r>
          </a:p>
          <a:p>
            <a:r>
              <a:rPr lang="en-CA" sz="1000" baseline="0" dirty="0" smtClean="0">
                <a:latin typeface="Clearface-Regular"/>
              </a:rPr>
              <a:t>week? </a:t>
            </a:r>
            <a:r>
              <a:rPr lang="en-CA" sz="1000" i="1" baseline="0" dirty="0" smtClean="0">
                <a:latin typeface="Clearface-RegularItalic"/>
              </a:rPr>
              <a:t>(Turn off the TV!) </a:t>
            </a:r>
            <a:r>
              <a:rPr lang="en-CA" sz="1000" i="1" baseline="0" dirty="0" smtClean="0">
                <a:latin typeface="Clearface-Regular"/>
              </a:rPr>
              <a:t>Do you think that turning</a:t>
            </a:r>
          </a:p>
          <a:p>
            <a:r>
              <a:rPr lang="en-CA" sz="1000" baseline="0" dirty="0" smtClean="0">
                <a:latin typeface="Clearface-Regular"/>
              </a:rPr>
              <a:t>off the TV for a week might be difficult? Why or</a:t>
            </a:r>
          </a:p>
          <a:p>
            <a:r>
              <a:rPr lang="en-CA" sz="1000" baseline="0" dirty="0" smtClean="0">
                <a:latin typeface="Clearface-Regular"/>
              </a:rPr>
              <a:t>why not? </a:t>
            </a:r>
            <a:r>
              <a:rPr lang="en-CA" sz="1000" i="1" baseline="0" dirty="0" smtClean="0">
                <a:latin typeface="Clearface-RegularItalic"/>
              </a:rPr>
              <a:t>(Allow children to explain.) </a:t>
            </a:r>
            <a:r>
              <a:rPr lang="en-CA" sz="1000" i="1" baseline="0" dirty="0" smtClean="0">
                <a:latin typeface="Clearface-Regular"/>
              </a:rPr>
              <a:t>Each of us</a:t>
            </a:r>
          </a:p>
          <a:p>
            <a:r>
              <a:rPr lang="en-CA" sz="1000" baseline="0" dirty="0" smtClean="0">
                <a:latin typeface="Clearface-Regular"/>
              </a:rPr>
              <a:t>has things that are important to us. Be it TV, bikes,</a:t>
            </a:r>
          </a:p>
          <a:p>
            <a:r>
              <a:rPr lang="en-CA" sz="1000" baseline="0" dirty="0" smtClean="0">
                <a:latin typeface="Clearface-Regular"/>
              </a:rPr>
              <a:t>birthday money, DVDs, toys or dolls. It’s O.K. to</a:t>
            </a:r>
          </a:p>
          <a:p>
            <a:r>
              <a:rPr lang="en-CA" sz="1000" baseline="0" dirty="0" smtClean="0">
                <a:latin typeface="Clearface-Regular"/>
              </a:rPr>
              <a:t>have these things and to keep them nice. However,</a:t>
            </a:r>
          </a:p>
          <a:p>
            <a:r>
              <a:rPr lang="en-CA" sz="1000" baseline="0" dirty="0" smtClean="0">
                <a:latin typeface="Clearface-Regular"/>
              </a:rPr>
              <a:t>it’s important to remember that nothing we have</a:t>
            </a:r>
          </a:p>
          <a:p>
            <a:r>
              <a:rPr lang="en-CA" sz="1000" baseline="0" dirty="0" smtClean="0">
                <a:latin typeface="Clearface-Regular"/>
              </a:rPr>
              <a:t>is worth so much that it couldn’t be given away to</a:t>
            </a:r>
          </a:p>
          <a:p>
            <a:r>
              <a:rPr lang="en-US" sz="1000" baseline="0" dirty="0" smtClean="0">
                <a:latin typeface="Clearface-Regular"/>
              </a:rPr>
              <a:t>show care for others.</a:t>
            </a:r>
          </a:p>
          <a:p>
            <a:r>
              <a:rPr lang="en-CA" sz="1000" baseline="0" dirty="0" smtClean="0">
                <a:latin typeface="Clearface-Regular"/>
              </a:rPr>
              <a:t>Today’s Power Point is </a:t>
            </a:r>
            <a:r>
              <a:rPr lang="en-CA" sz="1000" i="1" baseline="0" dirty="0" smtClean="0">
                <a:latin typeface="Clearface-BlackItalic"/>
              </a:rPr>
              <a:t>God wants me to care</a:t>
            </a:r>
          </a:p>
          <a:p>
            <a:r>
              <a:rPr lang="en-CA" sz="1000" i="1" baseline="0" dirty="0" smtClean="0">
                <a:latin typeface="Clearface-BlackItalic"/>
              </a:rPr>
              <a:t>about others. </a:t>
            </a:r>
            <a:r>
              <a:rPr lang="en-CA" sz="1000" i="1" baseline="0" dirty="0" smtClean="0">
                <a:latin typeface="Clearface-Regular"/>
              </a:rPr>
              <a:t>Caring about others means sharing</a:t>
            </a:r>
          </a:p>
          <a:p>
            <a:r>
              <a:rPr lang="en-CA" sz="1000" baseline="0" dirty="0" smtClean="0">
                <a:latin typeface="Clearface-Regular"/>
              </a:rPr>
              <a:t>what we have. It’s not always easy to give up something,</a:t>
            </a:r>
          </a:p>
          <a:p>
            <a:r>
              <a:rPr lang="en-CA" sz="1000" baseline="0" dirty="0" smtClean="0">
                <a:latin typeface="Clearface-Regular"/>
              </a:rPr>
              <a:t>but that is what Christians do to show our</a:t>
            </a:r>
          </a:p>
          <a:p>
            <a:r>
              <a:rPr lang="en-CA" sz="1000" baseline="0" dirty="0" smtClean="0">
                <a:latin typeface="Clearface-Regular"/>
              </a:rPr>
              <a:t>love. Today’s Scripture Memory Verse talks about</a:t>
            </a:r>
          </a:p>
          <a:p>
            <a:r>
              <a:rPr lang="en-CA" sz="1000" baseline="0" dirty="0" smtClean="0">
                <a:latin typeface="Clearface-Regular"/>
              </a:rPr>
              <a:t>showing love. It doesn’t say we should show love</a:t>
            </a:r>
          </a:p>
          <a:p>
            <a:r>
              <a:rPr lang="en-CA" sz="1000" baseline="0" dirty="0" smtClean="0">
                <a:latin typeface="Clearface-Regular"/>
              </a:rPr>
              <a:t>just when we feel like it…it talks </a:t>
            </a:r>
            <a:r>
              <a:rPr lang="en-US" dirty="0" smtClean="0"/>
              <a:t>Fifth level</a:t>
            </a:r>
            <a:endParaRPr lang="en-US" dirty="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04EB2BAE-0967-4A16-B547-8D04925527D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lang="en-CA" sz="1000" i="1" kern="1200" baseline="0" smtClean="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000" i="1" kern="1200" baseline="0" dirty="0" smtClean="0">
                <a:solidFill>
                  <a:schemeClr val="tx1"/>
                </a:solidFill>
                <a:latin typeface="+mn-lt"/>
                <a:ea typeface="+mn-ea"/>
                <a:cs typeface="+mn-cs"/>
              </a:rPr>
              <a:t>Review Questions</a:t>
            </a:r>
          </a:p>
          <a:p>
            <a:r>
              <a:rPr lang="en-CA" sz="1000" i="1" kern="1200" baseline="0" dirty="0" smtClean="0">
                <a:solidFill>
                  <a:schemeClr val="tx1"/>
                </a:solidFill>
                <a:latin typeface="+mn-lt"/>
                <a:ea typeface="+mn-ea"/>
                <a:cs typeface="+mn-cs"/>
              </a:rPr>
              <a:t>(Ask the following questions. Select one boy and one girl who each answer a question correctly to be participants in Game #1. Each one will select two teammates to make two teams of three each.)</a:t>
            </a:r>
          </a:p>
          <a:p>
            <a:r>
              <a:rPr lang="en-CA" sz="1000" i="1" kern="1200" baseline="0" dirty="0" smtClean="0">
                <a:solidFill>
                  <a:schemeClr val="tx1"/>
                </a:solidFill>
                <a:latin typeface="+mn-lt"/>
                <a:ea typeface="+mn-ea"/>
                <a:cs typeface="+mn-cs"/>
              </a:rPr>
              <a:t>&gt; Finish this thought -(God wants me to care……… about others.)</a:t>
            </a:r>
          </a:p>
          <a:p>
            <a:r>
              <a:rPr lang="en-CA" sz="1000" i="1" kern="1200" baseline="0" dirty="0" smtClean="0">
                <a:solidFill>
                  <a:schemeClr val="tx1"/>
                </a:solidFill>
                <a:latin typeface="+mn-lt"/>
                <a:ea typeface="+mn-ea"/>
                <a:cs typeface="+mn-cs"/>
              </a:rPr>
              <a:t>&gt; What was last week’s Scripture Memory Verse? (Show love in everything you do. 1 Corinthians</a:t>
            </a:r>
          </a:p>
          <a:p>
            <a:r>
              <a:rPr lang="en-US" sz="1000" i="1" kern="1200" baseline="0" dirty="0" smtClean="0">
                <a:solidFill>
                  <a:schemeClr val="tx1"/>
                </a:solidFill>
                <a:latin typeface="+mn-lt"/>
                <a:ea typeface="+mn-ea"/>
                <a:cs typeface="+mn-cs"/>
              </a:rPr>
              <a:t>16:14.)</a:t>
            </a:r>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000" i="1" kern="1200" baseline="0" dirty="0" smtClean="0">
                <a:solidFill>
                  <a:schemeClr val="tx1"/>
                </a:solidFill>
                <a:latin typeface="+mn-lt"/>
                <a:ea typeface="+mn-ea"/>
                <a:cs typeface="+mn-cs"/>
              </a:rPr>
              <a:t>Welcome  to </a:t>
            </a:r>
          </a:p>
          <a:p>
            <a:r>
              <a:rPr lang="en-CA" sz="1000" i="1" kern="1200" baseline="0" dirty="0" smtClean="0">
                <a:solidFill>
                  <a:schemeClr val="tx1"/>
                </a:solidFill>
                <a:latin typeface="+mn-lt"/>
                <a:ea typeface="+mn-ea"/>
                <a:cs typeface="+mn-cs"/>
              </a:rPr>
              <a:t>adventures with the </a:t>
            </a:r>
            <a:r>
              <a:rPr lang="en-US" sz="1000" i="1" kern="1200" baseline="0" dirty="0" smtClean="0">
                <a:solidFill>
                  <a:schemeClr val="tx1"/>
                </a:solidFill>
                <a:latin typeface="+mn-lt"/>
                <a:ea typeface="+mn-ea"/>
                <a:cs typeface="+mn-cs"/>
              </a:rPr>
              <a:t>K.I.D.S. Church Kids.</a:t>
            </a:r>
          </a:p>
          <a:p>
            <a:endParaRPr lang="en-US" sz="1000" i="1" kern="1200" baseline="0" dirty="0" smtClean="0">
              <a:solidFill>
                <a:schemeClr val="tx1"/>
              </a:solidFill>
              <a:latin typeface="+mn-lt"/>
              <a:ea typeface="+mn-ea"/>
              <a:cs typeface="+mn-cs"/>
            </a:endParaRPr>
          </a:p>
          <a:p>
            <a:r>
              <a:rPr lang="en-US" sz="1000" i="1" kern="1200" baseline="0" dirty="0" smtClean="0">
                <a:solidFill>
                  <a:schemeClr val="tx1"/>
                </a:solidFill>
                <a:latin typeface="+mn-lt"/>
                <a:ea typeface="+mn-ea"/>
                <a:cs typeface="+mn-cs"/>
              </a:rPr>
              <a:t>I want to introduce you to Marcus, Jessica, Tyler, Olivia </a:t>
            </a:r>
            <a:r>
              <a:rPr lang="en-CA" sz="1000" i="1" kern="1200" baseline="0" dirty="0" smtClean="0">
                <a:solidFill>
                  <a:schemeClr val="tx1"/>
                </a:solidFill>
                <a:latin typeface="+mn-lt"/>
                <a:ea typeface="+mn-ea"/>
                <a:cs typeface="+mn-cs"/>
              </a:rPr>
              <a:t>and Gabriel.   And  Shannon, their Kid’s Church Pastor has just called them together to give them a mission!</a:t>
            </a:r>
          </a:p>
          <a:p>
            <a:r>
              <a:rPr lang="en-CA" sz="1000" i="1" kern="1200" baseline="0" dirty="0" smtClean="0">
                <a:solidFill>
                  <a:schemeClr val="tx1"/>
                </a:solidFill>
                <a:latin typeface="+mn-lt"/>
                <a:ea typeface="+mn-ea"/>
                <a:cs typeface="+mn-cs"/>
              </a:rPr>
              <a:t>Let’s discover what it’s all about.</a:t>
            </a:r>
            <a:endParaRPr lang="en-US" dirty="0" smtClean="0"/>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32E042-B865-41AF-890C-25D21C918A14}" type="slidenum">
              <a:rPr lang="en-US"/>
              <a:pPr/>
              <a:t>13</a:t>
            </a:fld>
            <a:endParaRPr lang="en-US"/>
          </a:p>
        </p:txBody>
      </p:sp>
      <p:sp>
        <p:nvSpPr>
          <p:cNvPr id="12290" name="Rectangle 2"/>
          <p:cNvSpPr>
            <a:spLocks noChangeArrowheads="1" noTextEdit="1"/>
          </p:cNvSpPr>
          <p:nvPr>
            <p:ph type="sldImg"/>
          </p:nvPr>
        </p:nvSpPr>
        <p:spPr>
          <a:ln/>
        </p:spPr>
      </p:sp>
      <p:sp>
        <p:nvSpPr>
          <p:cNvPr id="12291"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The kids excitedly gathered into the Kid’s Church Leaders office as Shannon told them about another mission opportunity. The</a:t>
            </a:r>
          </a:p>
          <a:p>
            <a:r>
              <a:rPr lang="en-CA" sz="1000" i="1" kern="1200" baseline="0" dirty="0" smtClean="0">
                <a:solidFill>
                  <a:schemeClr val="tx1"/>
                </a:solidFill>
                <a:latin typeface="+mn-lt"/>
                <a:ea typeface="+mn-ea"/>
                <a:cs typeface="+mn-cs"/>
              </a:rPr>
              <a:t>kids had a long holiday weekend, and they had decided they would spend it helping others. Shannon passed out pictures of a First Nations </a:t>
            </a:r>
            <a:r>
              <a:rPr lang="en-CA" sz="1000" i="1" kern="1200" baseline="0" dirty="0" err="1" smtClean="0">
                <a:solidFill>
                  <a:schemeClr val="tx1"/>
                </a:solidFill>
                <a:latin typeface="+mn-lt"/>
                <a:ea typeface="+mn-ea"/>
                <a:cs typeface="+mn-cs"/>
              </a:rPr>
              <a:t>Reseve</a:t>
            </a:r>
            <a:r>
              <a:rPr lang="en-CA" sz="1000" i="1" kern="1200" baseline="0" dirty="0" smtClean="0">
                <a:solidFill>
                  <a:schemeClr val="tx1"/>
                </a:solidFill>
                <a:latin typeface="+mn-lt"/>
                <a:ea typeface="+mn-ea"/>
                <a:cs typeface="+mn-cs"/>
              </a:rPr>
              <a:t>. Some pictures showed the poor condition of the houses. He explained that the people lived below the poverty level and couldn’t afford</a:t>
            </a:r>
          </a:p>
          <a:p>
            <a:r>
              <a:rPr lang="en-CA" sz="1000" i="1" kern="1200" baseline="0" dirty="0" smtClean="0">
                <a:solidFill>
                  <a:schemeClr val="tx1"/>
                </a:solidFill>
                <a:latin typeface="+mn-lt"/>
                <a:ea typeface="+mn-ea"/>
                <a:cs typeface="+mn-cs"/>
              </a:rPr>
              <a:t>to fix up their homes. “There are so many homes. How can we know which ones we should fix?” asked Marcus. Shannon replied, “I’ll make a copy of these pictures. You can pray over them and ask God to show you which house God wants to work through on.” “That’s a great idea!” Jessica said, and the </a:t>
            </a:r>
            <a:r>
              <a:rPr lang="en-US" sz="1000" i="1" kern="1200" baseline="0" dirty="0" smtClean="0">
                <a:solidFill>
                  <a:schemeClr val="tx1"/>
                </a:solidFill>
                <a:latin typeface="+mn-lt"/>
                <a:ea typeface="+mn-ea"/>
                <a:cs typeface="+mn-cs"/>
              </a:rPr>
              <a:t>other kids agreed.</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During the week, the kids prayed over the pictures. When it came time for them to go, the kids gathered outside the van and told one another which house they felt God wanted them to go to. Tyler was amazed. “We all decided on the same house!” Olivia </a:t>
            </a:r>
            <a:r>
              <a:rPr lang="en-US" sz="1000" i="1" kern="1200" baseline="0" dirty="0" smtClean="0">
                <a:solidFill>
                  <a:schemeClr val="tx1"/>
                </a:solidFill>
                <a:latin typeface="+mn-lt"/>
                <a:ea typeface="+mn-ea"/>
                <a:cs typeface="+mn-cs"/>
              </a:rPr>
              <a:t>reminded everyone: “Remember, Shannon </a:t>
            </a:r>
            <a:r>
              <a:rPr lang="en-CA" sz="1000" i="1" kern="1200" baseline="0" dirty="0" smtClean="0">
                <a:solidFill>
                  <a:schemeClr val="tx1"/>
                </a:solidFill>
                <a:latin typeface="+mn-lt"/>
                <a:ea typeface="+mn-ea"/>
                <a:cs typeface="+mn-cs"/>
              </a:rPr>
              <a:t>asked us to pray over the pictures. It looks like God is going to use us to help the people living in this house.” Gabe said “It</a:t>
            </a:r>
          </a:p>
          <a:p>
            <a:r>
              <a:rPr lang="en-CA" sz="1000" i="1" kern="1200" baseline="0" dirty="0" smtClean="0">
                <a:solidFill>
                  <a:schemeClr val="tx1"/>
                </a:solidFill>
                <a:latin typeface="+mn-lt"/>
                <a:ea typeface="+mn-ea"/>
                <a:cs typeface="+mn-cs"/>
              </a:rPr>
              <a:t>sure feels great to know God is directing </a:t>
            </a:r>
            <a:r>
              <a:rPr lang="en-US" sz="1000" i="1" kern="1200" baseline="0" dirty="0" smtClean="0">
                <a:solidFill>
                  <a:schemeClr val="tx1"/>
                </a:solidFill>
                <a:latin typeface="+mn-lt"/>
                <a:ea typeface="+mn-ea"/>
                <a:cs typeface="+mn-cs"/>
              </a:rPr>
              <a:t>us on this trip!”</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5177C-4CFA-4DA9-AEC9-BD9163FAAEE0}" type="slidenum">
              <a:rPr lang="en-US"/>
              <a:pPr/>
              <a:t>14</a:t>
            </a:fld>
            <a:endParaRPr lang="en-US"/>
          </a:p>
        </p:txBody>
      </p:sp>
      <p:sp>
        <p:nvSpPr>
          <p:cNvPr id="13314" name="Rectangle 2"/>
          <p:cNvSpPr>
            <a:spLocks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&gt;As the van pulled into the reservation, Marcus commented on how run-down the place was. “I’m glad we can help others</a:t>
            </a:r>
          </a:p>
          <a:p>
            <a:r>
              <a:rPr lang="en-CA" sz="1000" i="1" kern="1200" baseline="0" dirty="0" smtClean="0">
                <a:solidFill>
                  <a:schemeClr val="tx1"/>
                </a:solidFill>
                <a:latin typeface="+mn-lt"/>
                <a:ea typeface="+mn-ea"/>
                <a:cs typeface="+mn-cs"/>
              </a:rPr>
              <a:t>who really need it” Olivia said. “There are so many!” Tyler said. Then Jessica remembered a reading from her devotional. “In</a:t>
            </a:r>
          </a:p>
          <a:p>
            <a:r>
              <a:rPr lang="en-CA" sz="1000" i="1" kern="1200" baseline="0" dirty="0" smtClean="0">
                <a:solidFill>
                  <a:schemeClr val="tx1"/>
                </a:solidFill>
                <a:latin typeface="+mn-lt"/>
                <a:ea typeface="+mn-ea"/>
                <a:cs typeface="+mn-cs"/>
              </a:rPr>
              <a:t>Matthew Jesus said there is a large harvest but only a few workers. I guess I know what he means.” “So the harvest is the people here who need help and we are the workers?” Tyler asked Jessica. “Yeah, the people need help and some may need to know Jesus, too” Jessica replied.</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Kids, it may seem like there are too many problems in the world and you can’t do anything to help. But Jesus wants you do what you can. He knows there are poor and hungry and hurting people everywhere, but He also knows that as you decide to be used by God, you can do things in His power.</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58D7E-5610-4576-B239-58AC8E07E767}" type="slidenum">
              <a:rPr lang="en-US"/>
              <a:pPr/>
              <a:t>15</a:t>
            </a:fld>
            <a:endParaRPr lang="en-US"/>
          </a:p>
        </p:txBody>
      </p:sp>
      <p:sp>
        <p:nvSpPr>
          <p:cNvPr id="14338" name="Rectangle 2"/>
          <p:cNvSpPr>
            <a:spLocks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“There it is!” shouted Olivia. Marcus and Jessica joined Olivia on the other side of the van to get a look at the house as they pulled up closer to it. Before the van stopped, an older boy ran out of the house, calling back to those inside to come out quickly. A mom and two younger kids came</a:t>
            </a:r>
          </a:p>
          <a:p>
            <a:r>
              <a:rPr lang="en-CA" sz="1000" i="1" kern="1200" baseline="0" dirty="0" smtClean="0">
                <a:solidFill>
                  <a:schemeClr val="tx1"/>
                </a:solidFill>
                <a:latin typeface="+mn-lt"/>
                <a:ea typeface="+mn-ea"/>
                <a:cs typeface="+mn-cs"/>
              </a:rPr>
              <a:t>out slowly and looked at the van and the kids getting out. Shannon introduced himself and the group, and explained what they were planning on doing. The surprised mother said, “Why would you want to help me, since there are lots of people here who need just as much help?”</a:t>
            </a:r>
          </a:p>
          <a:p>
            <a:r>
              <a:rPr lang="en-CA" sz="1000" i="1" kern="1200" baseline="0" dirty="0" smtClean="0">
                <a:solidFill>
                  <a:schemeClr val="tx1"/>
                </a:solidFill>
                <a:latin typeface="+mn-lt"/>
                <a:ea typeface="+mn-ea"/>
                <a:cs typeface="+mn-cs"/>
              </a:rPr>
              <a:t>Jessica showed her the pictures of the houses they prayed over and answered, “All of us prayed and asked God to show us which house to go help.” “We believe God wants us to help you” Gabe told the mother. The mother smiled and invited the group inside the house</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F6B6F-EDEC-4A55-BC94-C1399603E9A7}" type="slidenum">
              <a:rPr lang="en-US"/>
              <a:pPr/>
              <a:t>16</a:t>
            </a:fld>
            <a:endParaRPr lang="en-US"/>
          </a:p>
        </p:txBody>
      </p:sp>
      <p:sp>
        <p:nvSpPr>
          <p:cNvPr id="15362" name="Rectangle 2"/>
          <p:cNvSpPr>
            <a:spLocks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&gt;Marcus looked at the situation and realized they could do several things. He decided since he was the oldest, it would be best</a:t>
            </a:r>
          </a:p>
          <a:p>
            <a:r>
              <a:rPr lang="en-CA" sz="1000" i="1" kern="1200" baseline="0" dirty="0" smtClean="0">
                <a:solidFill>
                  <a:schemeClr val="tx1"/>
                </a:solidFill>
                <a:latin typeface="+mn-lt"/>
                <a:ea typeface="+mn-ea"/>
                <a:cs typeface="+mn-cs"/>
              </a:rPr>
              <a:t>for him to climb on the roof to fix the loose and missing shingles. He asked Gabe and Olivia if they could work together and</a:t>
            </a:r>
          </a:p>
          <a:p>
            <a:r>
              <a:rPr lang="en-CA" sz="1000" i="1" kern="1200" baseline="0" dirty="0" smtClean="0">
                <a:solidFill>
                  <a:schemeClr val="tx1"/>
                </a:solidFill>
                <a:latin typeface="+mn-lt"/>
                <a:ea typeface="+mn-ea"/>
                <a:cs typeface="+mn-cs"/>
              </a:rPr>
              <a:t>begin painting, and they said “Sure!” Tyler had quickly made friends with the older boy, Dakota. He asked Dakota if he would like to help him fix the railing on his porch. He excitedly said “Yes!” and the two boys began to remove the broken railing with hammers and crowbars. As they</a:t>
            </a:r>
          </a:p>
          <a:p>
            <a:r>
              <a:rPr lang="en-CA" sz="1000" i="1" kern="1200" baseline="0" dirty="0" smtClean="0">
                <a:solidFill>
                  <a:schemeClr val="tx1"/>
                </a:solidFill>
                <a:latin typeface="+mn-lt"/>
                <a:ea typeface="+mn-ea"/>
                <a:cs typeface="+mn-cs"/>
              </a:rPr>
              <a:t>worked, Tyler asked about Dakota’s family. Dakota told Tyler about his dad, who had a gambling problem and wasn’t around much. Then Dakota sadly told Tyler about his sister, Chenoa. She had been born with a bad lung, and she ran out of breath easily. When Tyler heard this, he silently prayed that God would heal her.</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D0364-0747-48C5-907D-7D7FA75C9DEC}" type="slidenum">
              <a:rPr lang="en-US"/>
              <a:pPr/>
              <a:t>17</a:t>
            </a:fld>
            <a:endParaRPr lang="en-US"/>
          </a:p>
        </p:txBody>
      </p:sp>
      <p:sp>
        <p:nvSpPr>
          <p:cNvPr id="16386" name="Rectangle 2"/>
          <p:cNvSpPr>
            <a:spLocks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Jessica volunteered to work on the </a:t>
            </a:r>
            <a:r>
              <a:rPr lang="en-CA" sz="1000" i="1" kern="1200" baseline="0" dirty="0" err="1" smtClean="0">
                <a:solidFill>
                  <a:schemeClr val="tx1"/>
                </a:solidFill>
                <a:latin typeface="+mn-lt"/>
                <a:ea typeface="+mn-ea"/>
                <a:cs typeface="+mn-cs"/>
              </a:rPr>
              <a:t>insideof</a:t>
            </a:r>
            <a:r>
              <a:rPr lang="en-CA" sz="1000" i="1" kern="1200" baseline="0" dirty="0" smtClean="0">
                <a:solidFill>
                  <a:schemeClr val="tx1"/>
                </a:solidFill>
                <a:latin typeface="+mn-lt"/>
                <a:ea typeface="+mn-ea"/>
                <a:cs typeface="+mn-cs"/>
              </a:rPr>
              <a:t> the house. She saw it needed major cleaning and even fixing some holes in the walls. But she felt God’s Spirit leading her to get to know this family. So, while she picked up the trash, Jessica talked to the </a:t>
            </a:r>
            <a:r>
              <a:rPr lang="en-US" sz="1000" i="1" kern="1200" baseline="0" dirty="0" smtClean="0">
                <a:solidFill>
                  <a:schemeClr val="tx1"/>
                </a:solidFill>
                <a:latin typeface="+mn-lt"/>
                <a:ea typeface="+mn-ea"/>
                <a:cs typeface="+mn-cs"/>
              </a:rPr>
              <a:t>mother. </a:t>
            </a:r>
            <a:r>
              <a:rPr lang="en-CA" sz="1000" i="1" kern="1200" baseline="0" dirty="0" smtClean="0">
                <a:solidFill>
                  <a:schemeClr val="tx1"/>
                </a:solidFill>
                <a:latin typeface="+mn-lt"/>
                <a:ea typeface="+mn-ea"/>
                <a:cs typeface="+mn-cs"/>
              </a:rPr>
              <a:t>The mother’s name was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and she told Jessica about her family. While she was telling the story,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came running in the house and ran throughout it.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got a worried look on her face and got up to get her daughter.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didn’t look good when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brought her back to where Jessica was cleaning up the trash.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explained that she was born with a bad lung. She said it was especially hard on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because she was her most active</a:t>
            </a:r>
          </a:p>
          <a:p>
            <a:r>
              <a:rPr lang="en-CA" sz="1000" i="1" kern="1200" baseline="0" dirty="0" smtClean="0">
                <a:solidFill>
                  <a:schemeClr val="tx1"/>
                </a:solidFill>
                <a:latin typeface="+mn-lt"/>
                <a:ea typeface="+mn-ea"/>
                <a:cs typeface="+mn-cs"/>
              </a:rPr>
              <a:t>child, and she would sometimes faint after r</a:t>
            </a:r>
            <a:r>
              <a:rPr lang="en-US" sz="1000" i="1" kern="1200" baseline="0" dirty="0" err="1" smtClean="0">
                <a:solidFill>
                  <a:schemeClr val="tx1"/>
                </a:solidFill>
                <a:latin typeface="+mn-lt"/>
                <a:ea typeface="+mn-ea"/>
                <a:cs typeface="+mn-cs"/>
              </a:rPr>
              <a:t>unning</a:t>
            </a:r>
            <a:r>
              <a:rPr lang="en-US" sz="1000" i="1" kern="1200" baseline="0" dirty="0" smtClean="0">
                <a:solidFill>
                  <a:schemeClr val="tx1"/>
                </a:solidFill>
                <a:latin typeface="+mn-lt"/>
                <a:ea typeface="+mn-ea"/>
                <a:cs typeface="+mn-cs"/>
              </a:rPr>
              <a:t> around.</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F1CCF-BF69-4461-A365-30CACE68CFAB}" type="slidenum">
              <a:rPr lang="en-US"/>
              <a:pPr/>
              <a:t>18</a:t>
            </a:fld>
            <a:endParaRPr lang="en-US"/>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&gt;It was very hot day but the kids were making good progress on their repairs and painting. Gabe and Olivia had one half of the house</a:t>
            </a:r>
          </a:p>
          <a:p>
            <a:r>
              <a:rPr lang="en-CA" sz="1000" i="1" kern="1200" baseline="0" dirty="0" smtClean="0">
                <a:solidFill>
                  <a:schemeClr val="tx1"/>
                </a:solidFill>
                <a:latin typeface="+mn-lt"/>
                <a:ea typeface="+mn-ea"/>
                <a:cs typeface="+mn-cs"/>
              </a:rPr>
              <a:t>painted on the outside, and were working on the front next. Marcus had repaired the back of the roof, and was now replacing the</a:t>
            </a:r>
          </a:p>
          <a:p>
            <a:r>
              <a:rPr lang="en-CA" sz="1000" i="1" kern="1200" baseline="0" dirty="0" smtClean="0">
                <a:solidFill>
                  <a:schemeClr val="tx1"/>
                </a:solidFill>
                <a:latin typeface="+mn-lt"/>
                <a:ea typeface="+mn-ea"/>
                <a:cs typeface="+mn-cs"/>
              </a:rPr>
              <a:t>missing shingles on the front half of the roof. And Tyler and Dakota were nearly finished with rebuilding the broken railing.</a:t>
            </a:r>
          </a:p>
          <a:p>
            <a:r>
              <a:rPr lang="en-CA" sz="1000" i="1" kern="1200" baseline="0" dirty="0" smtClean="0">
                <a:solidFill>
                  <a:schemeClr val="tx1"/>
                </a:solidFill>
                <a:latin typeface="+mn-lt"/>
                <a:ea typeface="+mn-ea"/>
                <a:cs typeface="+mn-cs"/>
              </a:rPr>
              <a:t>After a long, hot day working both outside and inside the house, the work was about finished. The kids gathered together to</a:t>
            </a:r>
          </a:p>
          <a:p>
            <a:r>
              <a:rPr lang="en-CA" sz="1000" i="1" kern="1200" baseline="0" dirty="0" smtClean="0">
                <a:solidFill>
                  <a:schemeClr val="tx1"/>
                </a:solidFill>
                <a:latin typeface="+mn-lt"/>
                <a:ea typeface="+mn-ea"/>
                <a:cs typeface="+mn-cs"/>
              </a:rPr>
              <a:t>talk about their experiences. Tyler told the others about what Dakota had told him about his sister,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Jessica said her</a:t>
            </a:r>
          </a:p>
          <a:p>
            <a:r>
              <a:rPr lang="en-CA" sz="1000" i="1" kern="1200" baseline="0" dirty="0" smtClean="0">
                <a:solidFill>
                  <a:schemeClr val="tx1"/>
                </a:solidFill>
                <a:latin typeface="+mn-lt"/>
                <a:ea typeface="+mn-ea"/>
                <a:cs typeface="+mn-cs"/>
              </a:rPr>
              <a:t>mother,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also talked to her. “I prayed for God to heal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but just to myself” Jessica confessed. “I did too, after Dakota</a:t>
            </a:r>
          </a:p>
          <a:p>
            <a:r>
              <a:rPr lang="en-CA" sz="1000" i="1" kern="1200" baseline="0" dirty="0" smtClean="0">
                <a:solidFill>
                  <a:schemeClr val="tx1"/>
                </a:solidFill>
                <a:latin typeface="+mn-lt"/>
                <a:ea typeface="+mn-ea"/>
                <a:cs typeface="+mn-cs"/>
              </a:rPr>
              <a:t>told me about her” Tyler added. “Jessica, why don’t you pray with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and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Marcus asked. Olivia added “This could be the very reason God wanted us to come to this house!”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0BAEA-9ACC-4B93-B85F-A9EE256FC3BB}" type="slidenum">
              <a:rPr lang="en-US"/>
              <a:pPr/>
              <a:t>19</a:t>
            </a:fld>
            <a:endParaRPr lang="en-US"/>
          </a:p>
        </p:txBody>
      </p:sp>
      <p:sp>
        <p:nvSpPr>
          <p:cNvPr id="18434" name="Rectangle 2"/>
          <p:cNvSpPr>
            <a:spLocks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CA" sz="1000" i="1" kern="1200" baseline="0" dirty="0" smtClean="0">
                <a:solidFill>
                  <a:schemeClr val="tx1"/>
                </a:solidFill>
                <a:latin typeface="+mn-lt"/>
                <a:ea typeface="+mn-ea"/>
                <a:cs typeface="+mn-cs"/>
              </a:rPr>
              <a:t>&gt;It was dark, but Jessica knew what God wanted her to do. Jessica asked Marcus to come with her and they both knocked on </a:t>
            </a:r>
            <a:r>
              <a:rPr lang="en-CA" sz="1000" i="1" kern="1200" baseline="0" dirty="0" err="1" smtClean="0">
                <a:solidFill>
                  <a:schemeClr val="tx1"/>
                </a:solidFill>
                <a:latin typeface="+mn-lt"/>
                <a:ea typeface="+mn-ea"/>
                <a:cs typeface="+mn-cs"/>
              </a:rPr>
              <a:t>Minda’s</a:t>
            </a:r>
            <a:r>
              <a:rPr lang="en-CA" sz="1000" i="1" kern="1200" baseline="0" dirty="0" smtClean="0">
                <a:solidFill>
                  <a:schemeClr val="tx1"/>
                </a:solidFill>
                <a:latin typeface="+mn-lt"/>
                <a:ea typeface="+mn-ea"/>
                <a:cs typeface="+mn-cs"/>
              </a:rPr>
              <a:t> door. She was a little surprised seeing them at night, but quickly invited them in. Jessica asked </a:t>
            </a:r>
            <a:r>
              <a:rPr lang="en-CA" sz="1000" i="1" kern="1200" baseline="0" dirty="0" err="1" smtClean="0">
                <a:solidFill>
                  <a:schemeClr val="tx1"/>
                </a:solidFill>
                <a:latin typeface="+mn-lt"/>
                <a:ea typeface="+mn-ea"/>
                <a:cs typeface="+mn-cs"/>
              </a:rPr>
              <a:t>Mainda</a:t>
            </a:r>
            <a:r>
              <a:rPr lang="en-CA" sz="1000" i="1" kern="1200" baseline="0" dirty="0" smtClean="0">
                <a:solidFill>
                  <a:schemeClr val="tx1"/>
                </a:solidFill>
                <a:latin typeface="+mn-lt"/>
                <a:ea typeface="+mn-ea"/>
                <a:cs typeface="+mn-cs"/>
              </a:rPr>
              <a:t> to get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and they sat together. Jessica</a:t>
            </a:r>
          </a:p>
          <a:p>
            <a:r>
              <a:rPr lang="en-CA" sz="1000" i="1" kern="1200" baseline="0" dirty="0" smtClean="0">
                <a:solidFill>
                  <a:schemeClr val="tx1"/>
                </a:solidFill>
                <a:latin typeface="+mn-lt"/>
                <a:ea typeface="+mn-ea"/>
                <a:cs typeface="+mn-cs"/>
              </a:rPr>
              <a:t>explained to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“Because we believe in Jesus, we live differently. He teaches us to live like Himself. We believe Jesus gives us</a:t>
            </a:r>
          </a:p>
          <a:p>
            <a:r>
              <a:rPr lang="en-CA" sz="1000" i="1" kern="1200" baseline="0" dirty="0" smtClean="0">
                <a:solidFill>
                  <a:schemeClr val="tx1"/>
                </a:solidFill>
                <a:latin typeface="+mn-lt"/>
                <a:ea typeface="+mn-ea"/>
                <a:cs typeface="+mn-cs"/>
              </a:rPr>
              <a:t>the strength to do the same things He does. Jesus helped people like we are doing for your house. But He also healed people, and</a:t>
            </a:r>
          </a:p>
          <a:p>
            <a:r>
              <a:rPr lang="en-CA" sz="1000" i="1" kern="1200" baseline="0" dirty="0" smtClean="0">
                <a:solidFill>
                  <a:schemeClr val="tx1"/>
                </a:solidFill>
                <a:latin typeface="+mn-lt"/>
                <a:ea typeface="+mn-ea"/>
                <a:cs typeface="+mn-cs"/>
              </a:rPr>
              <a:t>we want to ask Him to heal your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thanked Jessica and agreed to pray. Jessica prayed and asked God to heal </a:t>
            </a:r>
            <a:r>
              <a:rPr lang="en-CA" sz="1000" i="1" kern="1200" baseline="0" dirty="0" err="1" smtClean="0">
                <a:solidFill>
                  <a:schemeClr val="tx1"/>
                </a:solidFill>
                <a:latin typeface="+mn-lt"/>
                <a:ea typeface="+mn-ea"/>
                <a:cs typeface="+mn-cs"/>
              </a:rPr>
              <a:t>Cheona’s</a:t>
            </a:r>
            <a:r>
              <a:rPr lang="en-CA" sz="1000" i="1" kern="1200" baseline="0" dirty="0" smtClean="0">
                <a:solidFill>
                  <a:schemeClr val="tx1"/>
                </a:solidFill>
                <a:latin typeface="+mn-lt"/>
                <a:ea typeface="+mn-ea"/>
                <a:cs typeface="+mn-cs"/>
              </a:rPr>
              <a:t> bad lung.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also told Jessica that she wanted to live like Jesus, too. So, Jessica and Marcus explained to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how</a:t>
            </a:r>
          </a:p>
          <a:p>
            <a:r>
              <a:rPr lang="en-US" sz="1000" i="1" kern="1200" baseline="0" dirty="0" smtClean="0">
                <a:solidFill>
                  <a:schemeClr val="tx1"/>
                </a:solidFill>
                <a:latin typeface="+mn-lt"/>
                <a:ea typeface="+mn-ea"/>
                <a:cs typeface="+mn-cs"/>
              </a:rPr>
              <a:t>to be saved. </a:t>
            </a:r>
          </a:p>
          <a:p>
            <a:endParaRPr lang="en-US"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Kids, just as these kids were used by God, you can be too. That might mean helping someone who need help, telling others about Jesus, or even God using you to pray for healing or some other miracle. Remember, God can work through you. The question is, will you let Him?</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219DAC-351F-48DA-809A-B04FF3B29544}" type="slidenum">
              <a:rPr lang="en-US"/>
              <a:pPr/>
              <a:t>20</a:t>
            </a:fld>
            <a:endParaRPr lang="en-US"/>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awoke early the next morning to the sounds of playing children. She looked out her window and was amazed by what</a:t>
            </a:r>
          </a:p>
          <a:p>
            <a:r>
              <a:rPr lang="en-CA" sz="1000" i="1" kern="1200" baseline="0" dirty="0" smtClean="0">
                <a:solidFill>
                  <a:schemeClr val="tx1"/>
                </a:solidFill>
                <a:latin typeface="+mn-lt"/>
                <a:ea typeface="+mn-ea"/>
                <a:cs typeface="+mn-cs"/>
              </a:rPr>
              <a:t>she saw: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and Dakota were outside playing tag! That was one game she knew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couldn’t play—she would run out of</a:t>
            </a:r>
          </a:p>
          <a:p>
            <a:r>
              <a:rPr lang="en-CA" sz="1000" i="1" kern="1200" baseline="0" dirty="0" smtClean="0">
                <a:solidFill>
                  <a:schemeClr val="tx1"/>
                </a:solidFill>
                <a:latin typeface="+mn-lt"/>
                <a:ea typeface="+mn-ea"/>
                <a:cs typeface="+mn-cs"/>
              </a:rPr>
              <a:t>breath or even pass out if she’d tried.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watched for a full five minutes and </a:t>
            </a:r>
            <a:r>
              <a:rPr lang="en-CA" sz="1000" i="1" kern="1200" baseline="0" dirty="0" err="1" smtClean="0">
                <a:solidFill>
                  <a:schemeClr val="tx1"/>
                </a:solidFill>
                <a:latin typeface="+mn-lt"/>
                <a:ea typeface="+mn-ea"/>
                <a:cs typeface="+mn-cs"/>
              </a:rPr>
              <a:t>Cheona</a:t>
            </a:r>
            <a:r>
              <a:rPr lang="en-CA" sz="1000" i="1" kern="1200" baseline="0" dirty="0" smtClean="0">
                <a:solidFill>
                  <a:schemeClr val="tx1"/>
                </a:solidFill>
                <a:latin typeface="+mn-lt"/>
                <a:ea typeface="+mn-ea"/>
                <a:cs typeface="+mn-cs"/>
              </a:rPr>
              <a:t> seemed to run even faster as she chased her brother. Then </a:t>
            </a:r>
            <a:r>
              <a:rPr lang="en-CA" sz="1000" i="1" kern="1200" baseline="0" dirty="0" err="1" smtClean="0">
                <a:solidFill>
                  <a:schemeClr val="tx1"/>
                </a:solidFill>
                <a:latin typeface="+mn-lt"/>
                <a:ea typeface="+mn-ea"/>
                <a:cs typeface="+mn-cs"/>
              </a:rPr>
              <a:t>Minda</a:t>
            </a:r>
            <a:r>
              <a:rPr lang="en-CA" sz="1000" i="1" kern="1200" baseline="0" dirty="0" smtClean="0">
                <a:solidFill>
                  <a:schemeClr val="tx1"/>
                </a:solidFill>
                <a:latin typeface="+mn-lt"/>
                <a:ea typeface="+mn-ea"/>
                <a:cs typeface="+mn-cs"/>
              </a:rPr>
              <a:t> fell to her knees and praised God for healing her little girl! As the kids gathered to say goodbye, </a:t>
            </a:r>
            <a:r>
              <a:rPr lang="en-CA" sz="1000" i="1" kern="1200" baseline="0" dirty="0" err="1" smtClean="0">
                <a:solidFill>
                  <a:schemeClr val="tx1"/>
                </a:solidFill>
                <a:latin typeface="+mn-lt"/>
                <a:ea typeface="+mn-ea"/>
                <a:cs typeface="+mn-cs"/>
              </a:rPr>
              <a:t>Minda</a:t>
            </a:r>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praised God openly for Him sending them to show her and her family Jesus’ help, hope and healing. She told Jessica that she would tell her friends about what God has done and hoped that she would see them again.</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Dear Lord Jesus,</a:t>
            </a:r>
          </a:p>
          <a:p>
            <a:r>
              <a:rPr lang="en-CA" sz="1000" dirty="0" smtClean="0"/>
              <a:t>Help us to remember to have faith in you each day.</a:t>
            </a:r>
          </a:p>
          <a:p>
            <a:r>
              <a:rPr lang="en-CA" sz="1000" dirty="0" smtClean="0"/>
              <a:t>Help us also to be willing to say </a:t>
            </a:r>
            <a:r>
              <a:rPr lang="en-CA" sz="1000" i="1" dirty="0" smtClean="0"/>
              <a:t>God can work</a:t>
            </a:r>
          </a:p>
          <a:p>
            <a:r>
              <a:rPr lang="en-CA" sz="1000" i="1" dirty="0" smtClean="0"/>
              <a:t>through me. If each of us here could just reach</a:t>
            </a:r>
          </a:p>
          <a:p>
            <a:r>
              <a:rPr lang="en-CA" sz="1000" dirty="0" smtClean="0"/>
              <a:t>out to one person this week and share about Jesus</a:t>
            </a:r>
          </a:p>
          <a:p>
            <a:r>
              <a:rPr lang="en-CA" sz="1000" dirty="0" smtClean="0"/>
              <a:t>with them, think of the impact we could have! Help</a:t>
            </a:r>
          </a:p>
          <a:p>
            <a:r>
              <a:rPr lang="en-CA" sz="1000" dirty="0" smtClean="0"/>
              <a:t>us to replace our fears with faith. Thank you that</a:t>
            </a:r>
          </a:p>
          <a:p>
            <a:r>
              <a:rPr lang="en-CA" sz="1000" dirty="0" smtClean="0"/>
              <a:t>you love us and show Your love to us each day.</a:t>
            </a:r>
          </a:p>
          <a:p>
            <a:r>
              <a:rPr lang="en-US" sz="1000" dirty="0" smtClean="0"/>
              <a:t>In Jesus Name. Amen</a:t>
            </a:r>
            <a:endParaRPr lang="en-US" sz="1000"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i="1" kern="1200" baseline="0" dirty="0" smtClean="0">
                <a:solidFill>
                  <a:schemeClr val="tx1"/>
                </a:solidFill>
                <a:latin typeface="+mn-lt"/>
                <a:ea typeface="+mn-ea"/>
                <a:cs typeface="+mn-cs"/>
              </a:rPr>
              <a:t>Baton Relay</a:t>
            </a:r>
          </a:p>
          <a:p>
            <a:endParaRPr lang="en-US" sz="1000" i="1" kern="1200" baseline="0" dirty="0" smtClean="0">
              <a:solidFill>
                <a:schemeClr val="tx1"/>
              </a:solidFill>
              <a:latin typeface="+mn-lt"/>
              <a:ea typeface="+mn-ea"/>
              <a:cs typeface="+mn-cs"/>
            </a:endParaRPr>
          </a:p>
          <a:p>
            <a:r>
              <a:rPr lang="en-US" sz="1000" i="1" kern="1200" baseline="0" dirty="0" smtClean="0">
                <a:solidFill>
                  <a:schemeClr val="tx1"/>
                </a:solidFill>
                <a:latin typeface="+mn-lt"/>
                <a:ea typeface="+mn-ea"/>
                <a:cs typeface="+mn-cs"/>
              </a:rPr>
              <a:t>Review Questions</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Select one boy and one girl who answer the following review questions correctly to be participants in Game #2. Each one will select four</a:t>
            </a:r>
          </a:p>
          <a:p>
            <a:r>
              <a:rPr lang="en-CA" sz="1000" i="1" kern="1200" baseline="0" dirty="0" smtClean="0">
                <a:solidFill>
                  <a:schemeClr val="tx1"/>
                </a:solidFill>
                <a:latin typeface="+mn-lt"/>
                <a:ea typeface="+mn-ea"/>
                <a:cs typeface="+mn-cs"/>
              </a:rPr>
              <a:t>teammates to make two teams of five each.)</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&gt; What country was Ruth from? (Moab.)</a:t>
            </a:r>
          </a:p>
          <a:p>
            <a:r>
              <a:rPr lang="en-CA" sz="1000" i="1" kern="1200" baseline="0" dirty="0" smtClean="0">
                <a:solidFill>
                  <a:schemeClr val="tx1"/>
                </a:solidFill>
                <a:latin typeface="+mn-lt"/>
                <a:ea typeface="+mn-ea"/>
                <a:cs typeface="+mn-cs"/>
              </a:rPr>
              <a:t>&gt; What was Ruth’s mother-in-law’s name? (Naomi.)</a:t>
            </a:r>
          </a:p>
          <a:p>
            <a:endParaRPr lang="en-US" sz="1000" i="1" kern="1200" baseline="0" dirty="0" smtClean="0">
              <a:solidFill>
                <a:schemeClr val="tx1"/>
              </a:solidFill>
              <a:latin typeface="+mn-lt"/>
              <a:ea typeface="+mn-ea"/>
              <a:cs typeface="+mn-cs"/>
            </a:endParaRPr>
          </a:p>
          <a:p>
            <a:r>
              <a:rPr lang="en-US" sz="1000" i="1" kern="1200" baseline="0" dirty="0" smtClean="0">
                <a:solidFill>
                  <a:schemeClr val="tx1"/>
                </a:solidFill>
                <a:latin typeface="+mn-lt"/>
                <a:ea typeface="+mn-ea"/>
                <a:cs typeface="+mn-cs"/>
              </a:rPr>
              <a:t>Props: 2 toilet paper rolls or construction paper batons.</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Participants: Five boys and five girls, two </a:t>
            </a:r>
            <a:r>
              <a:rPr lang="en-US" sz="1000" i="1" kern="1200" baseline="0" dirty="0" smtClean="0">
                <a:solidFill>
                  <a:schemeClr val="tx1"/>
                </a:solidFill>
                <a:latin typeface="+mn-lt"/>
                <a:ea typeface="+mn-ea"/>
                <a:cs typeface="+mn-cs"/>
              </a:rPr>
              <a:t>adult leaders.</a:t>
            </a:r>
          </a:p>
          <a:p>
            <a:endParaRPr lang="en-US" sz="1000" i="1" kern="1200" baseline="0" dirty="0" smtClean="0">
              <a:solidFill>
                <a:schemeClr val="tx1"/>
              </a:solidFill>
              <a:latin typeface="+mn-lt"/>
              <a:ea typeface="+mn-ea"/>
              <a:cs typeface="+mn-cs"/>
            </a:endParaRPr>
          </a:p>
          <a:p>
            <a:r>
              <a:rPr lang="en-US" sz="1000" i="1" kern="1200" baseline="0" dirty="0" smtClean="0">
                <a:solidFill>
                  <a:schemeClr val="tx1"/>
                </a:solidFill>
                <a:latin typeface="+mn-lt"/>
                <a:ea typeface="+mn-ea"/>
                <a:cs typeface="+mn-cs"/>
              </a:rPr>
              <a:t>Playing the Game</a:t>
            </a:r>
          </a:p>
          <a:p>
            <a:r>
              <a:rPr lang="en-CA" sz="1000" i="1" kern="1200" baseline="0" dirty="0" smtClean="0">
                <a:solidFill>
                  <a:schemeClr val="tx1"/>
                </a:solidFill>
                <a:latin typeface="+mn-lt"/>
                <a:ea typeface="+mn-ea"/>
                <a:cs typeface="+mn-cs"/>
              </a:rPr>
              <a:t>Have the boys and girls selected to participate in the game come forward. Divide into two teams </a:t>
            </a:r>
            <a:r>
              <a:rPr lang="en-CA" sz="1000" i="1" kern="1200" baseline="0" dirty="0" err="1" smtClean="0">
                <a:solidFill>
                  <a:schemeClr val="tx1"/>
                </a:solidFill>
                <a:latin typeface="+mn-lt"/>
                <a:ea typeface="+mn-ea"/>
                <a:cs typeface="+mn-cs"/>
              </a:rPr>
              <a:t>ofive</a:t>
            </a:r>
            <a:r>
              <a:rPr lang="en-CA" sz="1000" i="1" kern="1200" baseline="0" dirty="0" smtClean="0">
                <a:solidFill>
                  <a:schemeClr val="tx1"/>
                </a:solidFill>
                <a:latin typeface="+mn-lt"/>
                <a:ea typeface="+mn-ea"/>
                <a:cs typeface="+mn-cs"/>
              </a:rPr>
              <a:t> children each and have teams line up next to each other as if ready to race. Designate a turnaround spot for runners to race to. Hand the person at the front of each lines a baton. Explain that once kids run to the turnaround point, they must do three different things before running back to their teammates and tagging them: 1. Hop up and down on one foot five times. 2. Sing happy birthday out loud to themselves. 3. Shout today’s Power Point, God can work through me.</a:t>
            </a:r>
          </a:p>
          <a:p>
            <a:r>
              <a:rPr lang="en-CA" sz="1000" i="1" kern="1200" baseline="0" dirty="0" smtClean="0">
                <a:solidFill>
                  <a:schemeClr val="tx1"/>
                </a:solidFill>
                <a:latin typeface="+mn-lt"/>
                <a:ea typeface="+mn-ea"/>
                <a:cs typeface="+mn-cs"/>
              </a:rPr>
              <a:t>Designate two adult leaders to stand nearby the turn-around-spot and help children who have forgotten what they are supposed to do. Also have</a:t>
            </a:r>
          </a:p>
          <a:p>
            <a:r>
              <a:rPr lang="en-CA" sz="1000" i="1" kern="1200" baseline="0" dirty="0" smtClean="0">
                <a:solidFill>
                  <a:schemeClr val="tx1"/>
                </a:solidFill>
                <a:latin typeface="+mn-lt"/>
                <a:ea typeface="+mn-ea"/>
                <a:cs typeface="+mn-cs"/>
              </a:rPr>
              <a:t>them monitor the children to make sure they are completing the tasks asked of them completely. The team that wins the race is the one which has all teammates race and thoroughly complete the </a:t>
            </a:r>
            <a:r>
              <a:rPr lang="en-US" sz="1000" i="1" kern="1200" baseline="0" dirty="0" smtClean="0">
                <a:solidFill>
                  <a:schemeClr val="tx1"/>
                </a:solidFill>
                <a:latin typeface="+mn-lt"/>
                <a:ea typeface="+mn-ea"/>
                <a:cs typeface="+mn-cs"/>
              </a:rPr>
              <a:t>assigned tasks.</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Props: Long, straight foam noodle, masking tape,</a:t>
            </a:r>
            <a:r>
              <a:rPr lang="en-US" sz="1000" i="1" kern="1200" baseline="0" dirty="0" smtClean="0">
                <a:solidFill>
                  <a:schemeClr val="tx1"/>
                </a:solidFill>
                <a:latin typeface="+mn-lt"/>
                <a:ea typeface="+mn-ea"/>
                <a:cs typeface="+mn-cs"/>
              </a:rPr>
              <a:t>permanent marker.</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Preparation: Clear out a large area for this game. Make a masking-tape starting line on the floor.</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Participants: Three boys and three girls.</a:t>
            </a:r>
          </a:p>
          <a:p>
            <a:endParaRPr lang="en-US" sz="1000" i="1" kern="1200" baseline="0" dirty="0" smtClean="0">
              <a:solidFill>
                <a:schemeClr val="tx1"/>
              </a:solidFill>
              <a:latin typeface="+mn-lt"/>
              <a:ea typeface="+mn-ea"/>
              <a:cs typeface="+mn-cs"/>
            </a:endParaRPr>
          </a:p>
          <a:p>
            <a:r>
              <a:rPr lang="en-US" sz="1000" i="1" kern="1200" baseline="0" dirty="0" smtClean="0">
                <a:solidFill>
                  <a:schemeClr val="tx1"/>
                </a:solidFill>
                <a:latin typeface="+mn-lt"/>
                <a:ea typeface="+mn-ea"/>
                <a:cs typeface="+mn-cs"/>
              </a:rPr>
              <a:t>Playing the Game</a:t>
            </a:r>
          </a:p>
          <a:p>
            <a:r>
              <a:rPr lang="en-CA" sz="1000" i="1" kern="1200" baseline="0" dirty="0" smtClean="0">
                <a:solidFill>
                  <a:schemeClr val="tx1"/>
                </a:solidFill>
                <a:latin typeface="+mn-lt"/>
                <a:ea typeface="+mn-ea"/>
                <a:cs typeface="+mn-cs"/>
              </a:rPr>
              <a:t>Ask the kids if they’ve ever seen a track meet that included a javelin throw. Mention that we are going to have our own track meet competition. Have the six participants come forward. Invite the first participant to stand behind the masking tape line. Encourage cheering from the audience. Allow the child to throw the javelin (foam noodle) as far as possible. Have an adult helper mark the spot with masking tape and write the child’s name on the tape with a permanent maker. Continue until all children have thrown the javelin. Award </a:t>
            </a:r>
            <a:r>
              <a:rPr lang="en-US" sz="1000" i="1" kern="1200" baseline="0" dirty="0" smtClean="0">
                <a:solidFill>
                  <a:schemeClr val="tx1"/>
                </a:solidFill>
                <a:latin typeface="+mn-lt"/>
                <a:ea typeface="+mn-ea"/>
                <a:cs typeface="+mn-cs"/>
              </a:rPr>
              <a:t>applause </a:t>
            </a:r>
            <a:r>
              <a:rPr lang="en-CA" sz="1000" i="1" kern="1200" baseline="0" dirty="0" smtClean="0">
                <a:solidFill>
                  <a:schemeClr val="tx1"/>
                </a:solidFill>
                <a:latin typeface="+mn-lt"/>
                <a:ea typeface="+mn-ea"/>
                <a:cs typeface="+mn-cs"/>
              </a:rPr>
              <a:t>for the 3rd, 2nd, and 1st place winners</a:t>
            </a:r>
            <a:endParaRPr lang="en-US" dirty="0" smtClean="0"/>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000" i="1" kern="1200" baseline="0" dirty="0" smtClean="0">
                <a:solidFill>
                  <a:schemeClr val="tx1"/>
                </a:solidFill>
                <a:latin typeface="+mn-lt"/>
                <a:ea typeface="+mn-ea"/>
                <a:cs typeface="+mn-cs"/>
              </a:rPr>
              <a:t>Objects:  obstacle course objects (chairs, pillows, desks, books, etc.)</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Preparation: Have adult helpers blindfold the younger children. Older children should be able to blindfold themselves. Set up an obstacle course</a:t>
            </a:r>
          </a:p>
          <a:p>
            <a:r>
              <a:rPr lang="en-CA" sz="1000" i="1" kern="1200" baseline="0" dirty="0" smtClean="0">
                <a:solidFill>
                  <a:schemeClr val="tx1"/>
                </a:solidFill>
                <a:latin typeface="+mn-lt"/>
                <a:ea typeface="+mn-ea"/>
                <a:cs typeface="+mn-cs"/>
              </a:rPr>
              <a:t>with objects that can be safely </a:t>
            </a:r>
            <a:r>
              <a:rPr lang="en-CA" sz="1000" i="1" kern="1200" baseline="0" dirty="0" err="1" smtClean="0">
                <a:solidFill>
                  <a:schemeClr val="tx1"/>
                </a:solidFill>
                <a:latin typeface="+mn-lt"/>
                <a:ea typeface="+mn-ea"/>
                <a:cs typeface="+mn-cs"/>
              </a:rPr>
              <a:t>maneuvered</a:t>
            </a:r>
            <a:r>
              <a:rPr lang="en-CA" sz="1000" i="1" kern="1200" baseline="0" dirty="0" smtClean="0">
                <a:solidFill>
                  <a:schemeClr val="tx1"/>
                </a:solidFill>
                <a:latin typeface="+mn-lt"/>
                <a:ea typeface="+mn-ea"/>
                <a:cs typeface="+mn-cs"/>
              </a:rPr>
              <a:t>.</a:t>
            </a:r>
          </a:p>
          <a:p>
            <a:endParaRPr lang="en-US" sz="1000" i="1" kern="1200" baseline="0" dirty="0" smtClean="0">
              <a:solidFill>
                <a:schemeClr val="tx1"/>
              </a:solidFill>
              <a:latin typeface="+mn-lt"/>
              <a:ea typeface="+mn-ea"/>
              <a:cs typeface="+mn-cs"/>
            </a:endParaRPr>
          </a:p>
          <a:p>
            <a:r>
              <a:rPr lang="en-US" sz="1000" i="1" kern="1200" baseline="0" dirty="0" smtClean="0">
                <a:solidFill>
                  <a:schemeClr val="tx1"/>
                </a:solidFill>
                <a:latin typeface="+mn-lt"/>
                <a:ea typeface="+mn-ea"/>
                <a:cs typeface="+mn-cs"/>
              </a:rPr>
              <a:t>Presentation </a:t>
            </a:r>
            <a:r>
              <a:rPr lang="en-CA" sz="1000" i="1" kern="1200" baseline="0" dirty="0" smtClean="0">
                <a:solidFill>
                  <a:schemeClr val="tx1"/>
                </a:solidFill>
                <a:latin typeface="+mn-lt"/>
                <a:ea typeface="+mn-ea"/>
                <a:cs typeface="+mn-cs"/>
              </a:rPr>
              <a:t>(Divide the group in two. Have children pair up. Let them know that half of them will be blindfolded and half of them will not. If your group is too large, choose some children to demonstrate for the rest of the group.) Those who are blindfolded need to trust the ones who aren’t blindfolded.</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Those who aren’t blindfolded are going to lead the ones who are blindfolded. Allow a few minutes for the blindfolds to be put on. Once the blindfolds are on, show the leaders the designated area filled with obstacles that they must help their partner </a:t>
            </a:r>
            <a:r>
              <a:rPr lang="en-CA" sz="1000" i="1" kern="1200" baseline="0" dirty="0" err="1" smtClean="0">
                <a:solidFill>
                  <a:schemeClr val="tx1"/>
                </a:solidFill>
                <a:latin typeface="+mn-lt"/>
                <a:ea typeface="+mn-ea"/>
                <a:cs typeface="+mn-cs"/>
              </a:rPr>
              <a:t>maneuver</a:t>
            </a:r>
            <a:r>
              <a:rPr lang="en-CA" sz="1000" i="1" kern="1200" baseline="0" dirty="0" smtClean="0">
                <a:solidFill>
                  <a:schemeClr val="tx1"/>
                </a:solidFill>
                <a:latin typeface="+mn-lt"/>
                <a:ea typeface="+mn-ea"/>
                <a:cs typeface="+mn-cs"/>
              </a:rPr>
              <a:t>. Spend five minutes with children leading their partners. After five minutes are up, allow the children to remove their blindfolds and regroup. Ask, how did it feel to be blindfolded and led around?</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(Scary, dark, fun, etc.) What did you notice most when you were blindfolded? (How I wasn’t sure where I was going; that I couldn’t see, etc.) How did it feel to be the leaders? (Invite response.) Was here an element of trust that took place between the pairs? (Allow for interaction and comments.)</a:t>
            </a:r>
          </a:p>
        </p:txBody>
      </p:sp>
      <p:sp>
        <p:nvSpPr>
          <p:cNvPr id="4" name="Slide Number Placeholder 3"/>
          <p:cNvSpPr>
            <a:spLocks noGrp="1"/>
          </p:cNvSpPr>
          <p:nvPr>
            <p:ph type="sldNum" sz="quarter" idx="10"/>
          </p:nvPr>
        </p:nvSpPr>
        <p:spPr/>
        <p:txBody>
          <a:bodyPr/>
          <a:lstStyle/>
          <a:p>
            <a:fld id="{04EB2BAE-0967-4A16-B547-8D04925527D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10000"/>
          </a:bodyPr>
          <a:lstStyle/>
          <a:p>
            <a:r>
              <a:rPr lang="en-CA" sz="1000" i="1" kern="1200" baseline="0" dirty="0" smtClean="0">
                <a:solidFill>
                  <a:schemeClr val="tx1"/>
                </a:solidFill>
                <a:latin typeface="+mn-lt"/>
                <a:ea typeface="+mn-ea"/>
                <a:cs typeface="+mn-cs"/>
              </a:rPr>
              <a:t>Today’s Scripture Memory Verse talks about showing love. It doesn’t say we should show love just when we feel like it…it talks about showing</a:t>
            </a:r>
          </a:p>
          <a:p>
            <a:r>
              <a:rPr lang="en-CA" sz="1000" i="1" kern="1200" baseline="0" dirty="0" smtClean="0">
                <a:solidFill>
                  <a:schemeClr val="tx1"/>
                </a:solidFill>
                <a:latin typeface="+mn-lt"/>
                <a:ea typeface="+mn-ea"/>
                <a:cs typeface="+mn-cs"/>
              </a:rPr>
              <a:t>love in EVERYTHING we do!</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This verse is easy to understand. It’s pretty straight  forward in its meaning. What is one way you could</a:t>
            </a:r>
          </a:p>
          <a:p>
            <a:r>
              <a:rPr lang="en-CA" sz="1000" i="1" kern="1200" baseline="0" dirty="0" smtClean="0">
                <a:solidFill>
                  <a:schemeClr val="tx1"/>
                </a:solidFill>
                <a:latin typeface="+mn-lt"/>
                <a:ea typeface="+mn-ea"/>
                <a:cs typeface="+mn-cs"/>
              </a:rPr>
              <a:t>show love to someone today? (Invite children to give personal examples of what they could do.)\</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Talk about the banner on the wall – how have you made the world a better place – anybody have any stories to add?</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Why doesn’t this verse say, “Show love sometimes”? Why wouldn’t this be something a Christian would want to memorize? (It’s easy to show love sometimes, when we feel like it. The hard part is always showing love, but that’s what God wants from us!)</a:t>
            </a:r>
          </a:p>
          <a:p>
            <a:endParaRPr lang="en-US" sz="1000" i="1" kern="1200" baseline="0" dirty="0" smtClean="0">
              <a:solidFill>
                <a:schemeClr val="tx1"/>
              </a:solidFill>
              <a:latin typeface="+mn-lt"/>
              <a:ea typeface="+mn-ea"/>
              <a:cs typeface="+mn-cs"/>
            </a:endParaRPr>
          </a:p>
          <a:p>
            <a:endParaRPr lang="en-US"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Today’s Power Point is God wants us to care about others. Loving people at all times is one of the best ways to show them we care. Love can</a:t>
            </a:r>
          </a:p>
          <a:p>
            <a:r>
              <a:rPr lang="en-CA" sz="1000" i="1" kern="1200" baseline="0" dirty="0" smtClean="0">
                <a:solidFill>
                  <a:schemeClr val="tx1"/>
                </a:solidFill>
                <a:latin typeface="+mn-lt"/>
                <a:ea typeface="+mn-ea"/>
                <a:cs typeface="+mn-cs"/>
              </a:rPr>
              <a:t>be shown in little things, like sharing our snacks or giving of our time. The word “everything” is the key to making this Scripture Memory Verse stick.</a:t>
            </a:r>
          </a:p>
          <a:p>
            <a:r>
              <a:rPr lang="en-CA" sz="1000" i="1" kern="1200" baseline="0" dirty="0" smtClean="0">
                <a:solidFill>
                  <a:schemeClr val="tx1"/>
                </a:solidFill>
                <a:latin typeface="+mn-lt"/>
                <a:ea typeface="+mn-ea"/>
                <a:cs typeface="+mn-cs"/>
              </a:rPr>
              <a:t>It means no matter how we feel we can put those feelings aside and show love in everything! A hard lesson in a very short verse; its something we can </a:t>
            </a:r>
            <a:r>
              <a:rPr lang="en-US" sz="1000" i="1" kern="1200" baseline="0" dirty="0" smtClean="0">
                <a:solidFill>
                  <a:schemeClr val="tx1"/>
                </a:solidFill>
                <a:latin typeface="+mn-lt"/>
                <a:ea typeface="+mn-ea"/>
                <a:cs typeface="+mn-cs"/>
              </a:rPr>
              <a:t>do with God’s help!</a:t>
            </a:r>
            <a:endParaRPr lang="en-CA" sz="1000" i="1" kern="1200" baseline="0" dirty="0" smtClean="0">
              <a:solidFill>
                <a:schemeClr val="tx1"/>
              </a:solidFill>
              <a:latin typeface="+mn-lt"/>
              <a:ea typeface="+mn-ea"/>
              <a:cs typeface="+mn-cs"/>
            </a:endParaRPr>
          </a:p>
          <a:p>
            <a:endParaRPr lang="en-CA" sz="1000" i="1" kern="1200" baseline="0" dirty="0" smtClean="0">
              <a:solidFill>
                <a:schemeClr val="tx1"/>
              </a:solidFill>
              <a:latin typeface="+mn-lt"/>
              <a:ea typeface="+mn-ea"/>
              <a:cs typeface="+mn-cs"/>
            </a:endParaRPr>
          </a:p>
          <a:p>
            <a:endParaRPr lang="en-CA" sz="1000" i="1"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CA" sz="1000" i="1" kern="1200" baseline="0" dirty="0" smtClean="0">
                <a:solidFill>
                  <a:schemeClr val="tx1"/>
                </a:solidFill>
                <a:latin typeface="+mn-lt"/>
                <a:ea typeface="+mn-ea"/>
                <a:cs typeface="+mn-cs"/>
              </a:rPr>
              <a:t>Play charades of Bible Stories</a:t>
            </a:r>
          </a:p>
          <a:p>
            <a:r>
              <a:rPr lang="en-CA" sz="1000" i="1" kern="1200" baseline="0" dirty="0" smtClean="0">
                <a:solidFill>
                  <a:schemeClr val="tx1"/>
                </a:solidFill>
                <a:latin typeface="+mn-lt"/>
                <a:ea typeface="+mn-ea"/>
                <a:cs typeface="+mn-cs"/>
              </a:rPr>
              <a:t>Two Teams – each team chooses a Bible story to act out without words, and the other team has to guess what story it is.</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Now have  each team come up with actions that will mime every word of the memory verse.  Have the kids pair up with each other (1 from each team) and have them teach each other their mime without using words.)  have them imitate each other.</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In this verse, Jesus was talking to His disciples during the last week of His earthly ministry. He wanted to assure the disciples that He would give</a:t>
            </a:r>
          </a:p>
          <a:p>
            <a:r>
              <a:rPr lang="en-CA" sz="1000" i="1" kern="1200" baseline="0" dirty="0" smtClean="0">
                <a:solidFill>
                  <a:schemeClr val="tx1"/>
                </a:solidFill>
                <a:latin typeface="+mn-lt"/>
                <a:ea typeface="+mn-ea"/>
                <a:cs typeface="+mn-cs"/>
              </a:rPr>
              <a:t>them His Holy Spirit, and that through the Holy Spirit, the disciples would be able to do the things Jesus did on earth. After Jesus’ ascended back to heaven, He sent the Holy Spirit to the disciples to allow them teach and perform miracles as Jesus had.</a:t>
            </a:r>
          </a:p>
          <a:p>
            <a:endParaRPr lang="en-US"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God can work through us. Just as you guys copied each other to learn the memory verse - did the same things,  - we also are to do the same things as Jesus. </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How do we imitate Jesus? (Answers will vary. For example, show love, tell people about God, be helpful, do miraculous things in Jesus’ name, serve others.)</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How does having faith in Jesus help us follow Him? (We have to believe He keeps His promises. As our faith grows, so does our ability to do as He does.) </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PLAY VIDEO</a:t>
            </a:r>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CA" sz="1000" i="1" kern="1200" baseline="0" dirty="0" smtClean="0">
                <a:solidFill>
                  <a:schemeClr val="tx1"/>
                </a:solidFill>
                <a:latin typeface="+mn-lt"/>
                <a:ea typeface="+mn-ea"/>
                <a:cs typeface="+mn-cs"/>
              </a:rPr>
              <a:t>These kids wanted to pray for things for others.   They believed God’s  Spirit worked through people to help them do the  work of God. In today’s Bible story, Jesus wants His disciples to believe this same truth as well.</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Ask the children, have you ever seen anyone who is blind? (Have a show of hands.) How did you know this person was blind? (He used a cane or a seeing-</a:t>
            </a:r>
            <a:r>
              <a:rPr lang="en-CA" sz="1000" i="1" kern="1200" baseline="0" dirty="0" err="1" smtClean="0">
                <a:solidFill>
                  <a:schemeClr val="tx1"/>
                </a:solidFill>
                <a:latin typeface="+mn-lt"/>
                <a:ea typeface="+mn-ea"/>
                <a:cs typeface="+mn-cs"/>
              </a:rPr>
              <a:t>eyedog</a:t>
            </a:r>
            <a:r>
              <a:rPr lang="en-CA" sz="1000" i="1" kern="1200" baseline="0" dirty="0" smtClean="0">
                <a:solidFill>
                  <a:schemeClr val="tx1"/>
                </a:solidFill>
                <a:latin typeface="+mn-lt"/>
                <a:ea typeface="+mn-ea"/>
                <a:cs typeface="+mn-cs"/>
              </a:rPr>
              <a:t>; he was reading Braille writing with his hands; he needed help and someone was guiding him.) In Jesus’ time the blind may have had canes, but they didn’t have seeing-eye dogs and they couldn’t read Braille. These things really help blind people today so they can function normally in society. In Jesus’ time, blind people couldn’t work; all they could do was beg. Getting around on foot on their own would have been difficult for them because of all the dirt roads and paths. A blind person most likely would have had to be led by someone if he </a:t>
            </a:r>
            <a:r>
              <a:rPr lang="en-US" sz="1000" i="1" kern="1200" baseline="0" dirty="0" smtClean="0">
                <a:solidFill>
                  <a:schemeClr val="tx1"/>
                </a:solidFill>
                <a:latin typeface="+mn-lt"/>
                <a:ea typeface="+mn-ea"/>
                <a:cs typeface="+mn-cs"/>
              </a:rPr>
              <a:t>wanted to go anywhere.</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(Mention to the children that today’s Bible Lesson is from Mark 10:46-62 and instruct children who have their Bibles to turn to it. Have a boy volunteer come forward and sit down and clutch the wooden bowl, pretending to beg. Hand him the beach towel and have him drape it around his shoulders.)</a:t>
            </a:r>
          </a:p>
          <a:p>
            <a:r>
              <a:rPr lang="en-CA" sz="1000" i="1" kern="1200" baseline="0" dirty="0" smtClean="0">
                <a:solidFill>
                  <a:schemeClr val="tx1"/>
                </a:solidFill>
                <a:latin typeface="+mn-lt"/>
                <a:ea typeface="+mn-ea"/>
                <a:cs typeface="+mn-cs"/>
              </a:rPr>
              <a:t>(Read the following story, guiding the boy to perform his actions when prompted.) “Then they came to Jericho. As Jesus and his disciples, together with a large crowd, were leaving the city, a blind man, </a:t>
            </a:r>
            <a:r>
              <a:rPr lang="en-CA" sz="1000" i="1" kern="1200" baseline="0" dirty="0" err="1" smtClean="0">
                <a:solidFill>
                  <a:schemeClr val="tx1"/>
                </a:solidFill>
                <a:latin typeface="+mn-lt"/>
                <a:ea typeface="+mn-ea"/>
                <a:cs typeface="+mn-cs"/>
              </a:rPr>
              <a:t>Bartimaeus</a:t>
            </a:r>
            <a:r>
              <a:rPr lang="en-CA" sz="1000" i="1" kern="1200" baseline="0" dirty="0" smtClean="0">
                <a:solidFill>
                  <a:schemeClr val="tx1"/>
                </a:solidFill>
                <a:latin typeface="+mn-lt"/>
                <a:ea typeface="+mn-ea"/>
                <a:cs typeface="+mn-cs"/>
              </a:rPr>
              <a:t> (that is, the son of </a:t>
            </a:r>
            <a:r>
              <a:rPr lang="en-CA" sz="1000" i="1" kern="1200" baseline="0" dirty="0" err="1" smtClean="0">
                <a:solidFill>
                  <a:schemeClr val="tx1"/>
                </a:solidFill>
                <a:latin typeface="+mn-lt"/>
                <a:ea typeface="+mn-ea"/>
                <a:cs typeface="+mn-cs"/>
              </a:rPr>
              <a:t>Timaeus</a:t>
            </a:r>
            <a:r>
              <a:rPr lang="en-CA" sz="1000" i="1" kern="1200" baseline="0" dirty="0" smtClean="0">
                <a:solidFill>
                  <a:schemeClr val="tx1"/>
                </a:solidFill>
                <a:latin typeface="+mn-lt"/>
                <a:ea typeface="+mn-ea"/>
                <a:cs typeface="+mn-cs"/>
              </a:rPr>
              <a:t>), was begging. When he heard that it was Jesus of Nazareth, he began to shout, (instruct boy to shout, ‘Jesus, Son of David, have mercy on me!’) Many rebuked him and told him to be quiet, (instruct the children in the audience to say, Be quiet!) but he shouted all the more, ‘Son of David, have mercy on me!’” (Instruct boy to shout this.)</a:t>
            </a:r>
          </a:p>
          <a:p>
            <a:r>
              <a:rPr lang="en-CA" sz="1000" i="1" kern="1200" baseline="0" dirty="0" smtClean="0">
                <a:solidFill>
                  <a:schemeClr val="tx1"/>
                </a:solidFill>
                <a:latin typeface="+mn-lt"/>
                <a:ea typeface="+mn-ea"/>
                <a:cs typeface="+mn-cs"/>
              </a:rPr>
              <a:t>“</a:t>
            </a:r>
          </a:p>
          <a:p>
            <a:r>
              <a:rPr lang="en-CA" sz="1000" i="1" kern="1200" baseline="0" dirty="0" err="1" smtClean="0">
                <a:solidFill>
                  <a:schemeClr val="tx1"/>
                </a:solidFill>
                <a:latin typeface="+mn-lt"/>
                <a:ea typeface="+mn-ea"/>
                <a:cs typeface="+mn-cs"/>
              </a:rPr>
              <a:t>lesus</a:t>
            </a:r>
            <a:r>
              <a:rPr lang="en-CA" sz="1000" i="1" kern="1200" baseline="0" dirty="0" smtClean="0">
                <a:solidFill>
                  <a:schemeClr val="tx1"/>
                </a:solidFill>
                <a:latin typeface="+mn-lt"/>
                <a:ea typeface="+mn-ea"/>
                <a:cs typeface="+mn-cs"/>
              </a:rPr>
              <a:t> stopped and said, ‘Call him.’ So they called to the blind man, ‘Cheer up! On your feet! He’s calling you.’ (Have boy stand.) Throwing his cloak aside (have boy throw the towel), he jumped to his feet and came to Jesus.” (Have boy jump up and</a:t>
            </a:r>
            <a:r>
              <a:rPr lang="en-US" sz="1000" i="1" kern="1200" baseline="0" dirty="0" smtClean="0">
                <a:solidFill>
                  <a:schemeClr val="tx1"/>
                </a:solidFill>
                <a:latin typeface="+mn-lt"/>
                <a:ea typeface="+mn-ea"/>
                <a:cs typeface="+mn-cs"/>
              </a:rPr>
              <a:t>walk towards the leader.)</a:t>
            </a:r>
          </a:p>
          <a:p>
            <a:r>
              <a:rPr lang="en-CA" sz="1000" i="1" kern="1200" baseline="0" dirty="0" smtClean="0">
                <a:solidFill>
                  <a:schemeClr val="tx1"/>
                </a:solidFill>
                <a:latin typeface="+mn-lt"/>
                <a:ea typeface="+mn-ea"/>
                <a:cs typeface="+mn-cs"/>
              </a:rPr>
              <a:t>“What do you want me to do for you? Jesus asked him. The blind man said, ‘Rabbi, I want to see.’ (Have boy say this.) ‘Go,’ said Jesus, ‘your faith has healed you.’ Immediately he received his sight and followed Jesus along the road.” (Have boy rub his eyes, rejoice, then</a:t>
            </a:r>
          </a:p>
          <a:p>
            <a:r>
              <a:rPr lang="en-CA" sz="1000" i="1" kern="1200" baseline="0" dirty="0" smtClean="0">
                <a:solidFill>
                  <a:schemeClr val="tx1"/>
                </a:solidFill>
                <a:latin typeface="+mn-lt"/>
                <a:ea typeface="+mn-ea"/>
                <a:cs typeface="+mn-cs"/>
              </a:rPr>
              <a:t>walk off the stage as if following Jesus.)</a:t>
            </a:r>
          </a:p>
          <a:p>
            <a:endParaRPr lang="en-CA" sz="1000" i="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4EB2BAE-0967-4A16-B547-8D04925527D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i="1" kern="1200" baseline="0" dirty="0" smtClean="0">
              <a:solidFill>
                <a:schemeClr val="tx1"/>
              </a:solidFill>
              <a:latin typeface="+mn-lt"/>
              <a:ea typeface="+mn-ea"/>
              <a:cs typeface="+mn-cs"/>
            </a:endParaRP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Do you remember when you guys were blindfolded.    For </a:t>
            </a:r>
            <a:r>
              <a:rPr lang="en-CA" sz="1000" i="1" kern="1200" baseline="0" dirty="0" err="1" smtClean="0">
                <a:solidFill>
                  <a:schemeClr val="tx1"/>
                </a:solidFill>
                <a:latin typeface="+mn-lt"/>
                <a:ea typeface="+mn-ea"/>
                <a:cs typeface="+mn-cs"/>
              </a:rPr>
              <a:t>Bartimaeus</a:t>
            </a:r>
            <a:r>
              <a:rPr lang="en-CA" sz="1000" i="1" kern="1200" baseline="0" dirty="0" smtClean="0">
                <a:solidFill>
                  <a:schemeClr val="tx1"/>
                </a:solidFill>
                <a:latin typeface="+mn-lt"/>
                <a:ea typeface="+mn-ea"/>
                <a:cs typeface="+mn-cs"/>
              </a:rPr>
              <a:t>, this kind of interaction was a daily occurrence. He had to be helped around and he often begged not knowing if someone was throwing money into his bowl or simply making fun of him in front of his face! Jesus, however, changed all of that. </a:t>
            </a:r>
            <a:r>
              <a:rPr lang="en-CA" sz="1000" i="1" kern="1200" baseline="0" dirty="0" err="1" smtClean="0">
                <a:solidFill>
                  <a:schemeClr val="tx1"/>
                </a:solidFill>
                <a:latin typeface="+mn-lt"/>
                <a:ea typeface="+mn-ea"/>
                <a:cs typeface="+mn-cs"/>
              </a:rPr>
              <a:t>Bartimaeus</a:t>
            </a:r>
            <a:r>
              <a:rPr lang="en-CA" sz="1000" i="1" kern="1200" baseline="0" dirty="0" smtClean="0">
                <a:solidFill>
                  <a:schemeClr val="tx1"/>
                </a:solidFill>
                <a:latin typeface="+mn-lt"/>
                <a:ea typeface="+mn-ea"/>
                <a:cs typeface="+mn-cs"/>
              </a:rPr>
              <a:t> had faith that Jesus would heal him and when He did, </a:t>
            </a:r>
            <a:r>
              <a:rPr lang="en-CA" sz="1000" i="1" kern="1200" baseline="0" dirty="0" err="1" smtClean="0">
                <a:solidFill>
                  <a:schemeClr val="tx1"/>
                </a:solidFill>
                <a:latin typeface="+mn-lt"/>
                <a:ea typeface="+mn-ea"/>
                <a:cs typeface="+mn-cs"/>
              </a:rPr>
              <a:t>Bartimaeus</a:t>
            </a:r>
            <a:r>
              <a:rPr lang="en-CA" sz="1000" i="1" kern="1200" baseline="0" dirty="0" smtClean="0">
                <a:solidFill>
                  <a:schemeClr val="tx1"/>
                </a:solidFill>
                <a:latin typeface="+mn-lt"/>
                <a:ea typeface="+mn-ea"/>
                <a:cs typeface="+mn-cs"/>
              </a:rPr>
              <a:t> followed Jesus.</a:t>
            </a:r>
          </a:p>
          <a:p>
            <a:r>
              <a:rPr lang="en-CA" sz="1000" i="1" kern="1200" baseline="0" dirty="0" smtClean="0">
                <a:solidFill>
                  <a:schemeClr val="tx1"/>
                </a:solidFill>
                <a:latin typeface="+mn-lt"/>
                <a:ea typeface="+mn-ea"/>
                <a:cs typeface="+mn-cs"/>
              </a:rPr>
              <a:t>His life was changed. Jesus wants to change your life, too! Today’s Power Point God can work through me can be as life-changing for you as it</a:t>
            </a:r>
          </a:p>
          <a:p>
            <a:r>
              <a:rPr lang="en-CA" sz="1000" i="1" kern="1200" baseline="0" dirty="0" smtClean="0">
                <a:solidFill>
                  <a:schemeClr val="tx1"/>
                </a:solidFill>
                <a:latin typeface="+mn-lt"/>
                <a:ea typeface="+mn-ea"/>
                <a:cs typeface="+mn-cs"/>
              </a:rPr>
              <a:t>was for </a:t>
            </a:r>
            <a:r>
              <a:rPr lang="en-CA" sz="1000" i="1" kern="1200" baseline="0" dirty="0" err="1" smtClean="0">
                <a:solidFill>
                  <a:schemeClr val="tx1"/>
                </a:solidFill>
                <a:latin typeface="+mn-lt"/>
                <a:ea typeface="+mn-ea"/>
                <a:cs typeface="+mn-cs"/>
              </a:rPr>
              <a:t>Bartimaeus</a:t>
            </a:r>
            <a:r>
              <a:rPr lang="en-CA" sz="1000" i="1" kern="1200" baseline="0" dirty="0" smtClean="0">
                <a:solidFill>
                  <a:schemeClr val="tx1"/>
                </a:solidFill>
                <a:latin typeface="+mn-lt"/>
                <a:ea typeface="+mn-ea"/>
                <a:cs typeface="+mn-cs"/>
              </a:rPr>
              <a:t>. All Jesus asks is for us to follow Him. Something everyone in this room today can </a:t>
            </a:r>
            <a:r>
              <a:rPr lang="en-US" sz="1000" i="1" kern="1200" baseline="0" dirty="0" smtClean="0">
                <a:solidFill>
                  <a:schemeClr val="tx1"/>
                </a:solidFill>
                <a:latin typeface="+mn-lt"/>
                <a:ea typeface="+mn-ea"/>
                <a:cs typeface="+mn-cs"/>
              </a:rPr>
              <a:t>do…with great results!</a:t>
            </a:r>
            <a:endParaRPr lang="en-US" dirty="0" smtClean="0"/>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Mark 11:24b tells us “believe…and it will be yours.”</a:t>
            </a:r>
          </a:p>
          <a:p>
            <a:endParaRPr lang="en-CA" sz="1000" i="1" kern="1200" baseline="0" dirty="0" smtClean="0">
              <a:solidFill>
                <a:schemeClr val="tx1"/>
              </a:solidFill>
              <a:latin typeface="+mn-lt"/>
              <a:ea typeface="+mn-ea"/>
              <a:cs typeface="+mn-cs"/>
            </a:endParaRPr>
          </a:p>
          <a:p>
            <a:r>
              <a:rPr lang="en-CA" sz="1000" i="1" kern="1200" baseline="0" dirty="0" err="1" smtClean="0">
                <a:solidFill>
                  <a:schemeClr val="tx1"/>
                </a:solidFill>
                <a:latin typeface="+mn-lt"/>
                <a:ea typeface="+mn-ea"/>
                <a:cs typeface="+mn-cs"/>
              </a:rPr>
              <a:t>Bartimaeus</a:t>
            </a:r>
            <a:r>
              <a:rPr lang="en-CA" sz="1000" i="1" kern="1200" baseline="0" dirty="0" smtClean="0">
                <a:solidFill>
                  <a:schemeClr val="tx1"/>
                </a:solidFill>
                <a:latin typeface="+mn-lt"/>
                <a:ea typeface="+mn-ea"/>
                <a:cs typeface="+mn-cs"/>
              </a:rPr>
              <a:t> believed that Jesus could heal him and he was healed! </a:t>
            </a:r>
          </a:p>
          <a:p>
            <a:r>
              <a:rPr lang="en-CA" sz="1000" i="1" kern="1200" baseline="0" dirty="0" smtClean="0">
                <a:solidFill>
                  <a:schemeClr val="tx1"/>
                </a:solidFill>
                <a:latin typeface="+mn-lt"/>
                <a:ea typeface="+mn-ea"/>
                <a:cs typeface="+mn-cs"/>
              </a:rPr>
              <a:t>God can work through YOU—too - everyone in this room. Do you really believe it? If so, shout, “I believe!”Louder, “I BELIEVE!” If Jesus is in your heart, then He plans to do great things through you. Your prayers will be answered. Your life is in His hands.</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He’s working through you. I believe God is going to do great things through each one of you here today.</a:t>
            </a:r>
          </a:p>
          <a:p>
            <a:endParaRPr lang="en-CA" sz="1000" i="1" kern="1200" baseline="0" dirty="0" smtClean="0">
              <a:solidFill>
                <a:schemeClr val="tx1"/>
              </a:solidFill>
              <a:latin typeface="+mn-lt"/>
              <a:ea typeface="+mn-ea"/>
              <a:cs typeface="+mn-cs"/>
            </a:endParaRPr>
          </a:p>
          <a:p>
            <a:r>
              <a:rPr lang="en-CA" sz="1000" i="1" kern="1200" baseline="0" dirty="0" smtClean="0">
                <a:solidFill>
                  <a:schemeClr val="tx1"/>
                </a:solidFill>
                <a:latin typeface="+mn-lt"/>
                <a:ea typeface="+mn-ea"/>
                <a:cs typeface="+mn-cs"/>
              </a:rPr>
              <a:t>Matthew 17:20b, NIV says, “If you have faith as small as a mustard seed, you can say to this mountain,</a:t>
            </a:r>
          </a:p>
          <a:p>
            <a:r>
              <a:rPr lang="en-CA" sz="1000" i="1" kern="1200" baseline="0" dirty="0" smtClean="0">
                <a:solidFill>
                  <a:schemeClr val="tx1"/>
                </a:solidFill>
                <a:latin typeface="+mn-lt"/>
                <a:ea typeface="+mn-ea"/>
                <a:cs typeface="+mn-cs"/>
              </a:rPr>
              <a:t>‘Move from here to there’ and it will move.  Nothing will be impossible for you.”</a:t>
            </a:r>
            <a:endParaRPr lang="en-US" dirty="0" smtClean="0"/>
          </a:p>
          <a:p>
            <a:endParaRPr lang="en-CA" sz="1000" i="1" kern="1200" baseline="0" dirty="0" smtClean="0">
              <a:solidFill>
                <a:schemeClr val="tx1"/>
              </a:solidFill>
              <a:latin typeface="+mn-lt"/>
              <a:ea typeface="+mn-ea"/>
              <a:cs typeface="+mn-cs"/>
            </a:endParaRPr>
          </a:p>
          <a:p>
            <a:endParaRPr lang="en-CA" sz="1000" i="1" kern="1200" baseline="0" dirty="0" smtClean="0">
              <a:solidFill>
                <a:schemeClr val="tx1"/>
              </a:solidFill>
              <a:latin typeface="+mn-lt"/>
              <a:ea typeface="+mn-ea"/>
              <a:cs typeface="+mn-cs"/>
            </a:endParaRPr>
          </a:p>
          <a:p>
            <a:endParaRPr lang="en-CA" sz="1000" i="1"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Shannon and puppet illustration </a:t>
            </a:r>
          </a:p>
          <a:p>
            <a:endParaRPr lang="en-CA" dirty="0" smtClean="0"/>
          </a:p>
          <a:p>
            <a:endParaRPr lang="en-CA" dirty="0" smtClean="0"/>
          </a:p>
          <a:p>
            <a:endParaRPr lang="en-US" dirty="0"/>
          </a:p>
        </p:txBody>
      </p:sp>
      <p:sp>
        <p:nvSpPr>
          <p:cNvPr id="4" name="Slide Number Placeholder 3"/>
          <p:cNvSpPr>
            <a:spLocks noGrp="1"/>
          </p:cNvSpPr>
          <p:nvPr>
            <p:ph type="sldNum" sz="quarter" idx="10"/>
          </p:nvPr>
        </p:nvSpPr>
        <p:spPr/>
        <p:txBody>
          <a:bodyPr/>
          <a:lstStyle/>
          <a:p>
            <a:fld id="{04EB2BAE-0967-4A16-B547-8D04925527D5}"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BCBD69-5DAA-4AAF-8515-A5A2DDCD56EB}" type="datetimeFigureOut">
              <a:rPr lang="en-US" smtClean="0"/>
              <a:pPr/>
              <a:t>2/16/2013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CBD69-5DAA-4AAF-8515-A5A2DDCD56EB}" type="datetimeFigureOut">
              <a:rPr lang="en-US" smtClean="0"/>
              <a:pPr/>
              <a:t>2/16/2013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CBD69-5DAA-4AAF-8515-A5A2DDCD56EB}" type="datetimeFigureOut">
              <a:rPr lang="en-US" smtClean="0"/>
              <a:pPr/>
              <a:t>2/16/2013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E94ABE1C-ECE1-4554-8DF0-DBD38D7088C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BCBD69-5DAA-4AAF-8515-A5A2DDCD56EB}" type="datetimeFigureOut">
              <a:rPr lang="en-US" smtClean="0"/>
              <a:pPr/>
              <a:t>2/16/2013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BCBD69-5DAA-4AAF-8515-A5A2DDCD56EB}" type="datetimeFigureOut">
              <a:rPr lang="en-US" smtClean="0"/>
              <a:pPr/>
              <a:t>2/16/2013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BCBD69-5DAA-4AAF-8515-A5A2DDCD56EB}" type="datetimeFigureOut">
              <a:rPr lang="en-US" smtClean="0"/>
              <a:pPr/>
              <a:t>2/16/2013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BCBD69-5DAA-4AAF-8515-A5A2DDCD56EB}" type="datetimeFigureOut">
              <a:rPr lang="en-US" smtClean="0"/>
              <a:pPr/>
              <a:t>2/16/2013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BCBD69-5DAA-4AAF-8515-A5A2DDCD56EB}" type="datetimeFigureOut">
              <a:rPr lang="en-US" smtClean="0"/>
              <a:pPr/>
              <a:t>2/16/2013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BCBD69-5DAA-4AAF-8515-A5A2DDCD56EB}" type="datetimeFigureOut">
              <a:rPr lang="en-US" smtClean="0"/>
              <a:pPr/>
              <a:t>2/16/2013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BCBD69-5DAA-4AAF-8515-A5A2DDCD56EB}" type="datetimeFigureOut">
              <a:rPr lang="en-US" smtClean="0"/>
              <a:pPr/>
              <a:t>2/16/2013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BCBD69-5DAA-4AAF-8515-A5A2DDCD56EB}" type="datetimeFigureOut">
              <a:rPr lang="en-US" smtClean="0"/>
              <a:pPr/>
              <a:t>2/16/2013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B4971-738E-4D7A-AD1D-5BEC38D330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CBD69-5DAA-4AAF-8515-A5A2DDCD56EB}" type="datetimeFigureOut">
              <a:rPr lang="en-US" smtClean="0"/>
              <a:pPr/>
              <a:t>2/16/2013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B4971-738E-4D7A-AD1D-5BEC38D330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wV1l2BOxaeff0M&amp;tbnid=jpBy4FqhxJFjQM:&amp;ved=0CAUQjRw&amp;url=http%3A%2F%2Ftaddhoover.com%2Ftag%2Fsimon-stepsys%2F&amp;ei=akogUc7kEYf32wXe3oHQBA&amp;bvm=bv.42553238,d.b2I&amp;psig=AFQjCNFkpXhJWVV3exvt8SEI5yN5MqPGpA&amp;ust=1361157082512336"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xt7UqHyjitDlBM&amp;tbnid=VcnwHppsGPkmQM:&amp;ved=0CAUQjRw&amp;url=http%3A%2F%2Fwww.brightfutura.com%2Ftop-5-strangest-college-degrees-hobbies-vs-degrees%2F&amp;ei=QUsgUbH8BKT02gX5ooCQBg&amp;bvm=bv.42553238,d.b2I&amp;psig=AFQjCNEYyzwNWBAfjAl7QQiA5vVHmTuDnw&amp;ust=1361157258200663"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wBBbtwFDvsUlIM&amp;tbnid=CsZpQnm4LLk3hM:&amp;ved=0CAUQjRw&amp;url=http%3A%2F%2Ftruthseekersdothan.org%2Fget-plugged-in%2Fkids-church%2F&amp;ei=FFAgUbqsGony2gW-wYDAAQ&amp;bvm=bv.42553238,d.b2I&amp;psig=AFQjCNFMqj8L2elOrL7l6IP1sodTTHJngg&amp;ust=1361158544803694"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Rb5GqU1hRC4LWM&amp;tbnid=EiGfGV1caq27yM:&amp;ved=0CAUQjRw&amp;url=http%3A%2F%2Fwww.sophie-world.com%2Fgames%2Fjavelin-throw&amp;ei=XzMgUZeTLaTy2gXXsoGIAQ&amp;bvm=bv.42553238,d.b2I&amp;psig=AFQjCNHctuE0W6rX6LQYHPXXBW3Kmy8bhQ&amp;ust=136115054777801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google.ca/url?sa=i&amp;rct=j&amp;q=&amp;esrc=s&amp;frm=1&amp;source=images&amp;cd=&amp;cad=rja&amp;docid=44XN_32AIOVyHM&amp;tbnid=c4-qGbO9NqNdiM:&amp;ved=0CAUQjRw&amp;url=http%3A%2F%2Fwww.clipartof.com%2Finterior_wall_decor%2Fdetails%2FBlond-Man-Sticking-His-Tongue-Out-And-Running-With-A-Relay-Baton-Poster-Art-Print-20822&amp;ei=7TEgUeDMBKHr2QXUuYCQBQ&amp;bvm=bv.42553238,d.b2I&amp;psig=AFQjCNE7NQAgQGUisNdnDnoJmpzvU8eWAQ&amp;ust=1361150804373531"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bcjhvyJZJkeJaM&amp;tbnid=Njyj0U74bHu2bM:&amp;ved=0CAUQjRw&amp;url=http://www.squidoo.com/OutletBooks4Kids&amp;ei=3NINUfDiBOKs2wWmvYGQCA&amp;bvm=bv.41867550,d.b2I&amp;psig=AFQjCNFUtEIEUuAyV-XUmC2qSb-0M_jUfQ&amp;ust=1359946756294842"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a/url?sa=i&amp;rct=j&amp;q=&amp;esrc=s&amp;frm=1&amp;source=images&amp;cd=&amp;cad=rja&amp;docid=yo0lGtbcu26DJM&amp;tbnid=jDvJgpe5Jiv1KM:&amp;ved=0CAUQjRw&amp;url=http%3A%2F%2Fmichelleverbeeck.com%2Fletter-art-the-letter-l-let-your-light-shine%2F&amp;ei=gDkgUaT2O-z22AXd-ICoDw&amp;bvm=bv.42553238,d.b2I&amp;psig=AFQjCNFJIcxyt-I1gxm9_no8j5MijPc1yA&amp;ust=1361152713733542"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CTz0amjngwcXtM&amp;tbnid=UtU5EoVYVmi59M:&amp;ved=0CAUQjRw&amp;url=http%3A%2F%2Fbeinglauraboffa.wordpress.com%2Fpage%2F2%2F&amp;ei=_EsgUdDJN-er2AX0iIFI&amp;bvm=bv.42553238,d.b2I&amp;psig=AFQjCNEPCKuBu1fPxMV54Bw6_-3iNwfoSw&amp;ust=136115749466221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a/url?sa=i&amp;rct=j&amp;q=&amp;esrc=s&amp;frm=1&amp;source=images&amp;cd=&amp;cad=rja&amp;docid=yo0lGtbcu26DJM&amp;tbnid=jDvJgpe5Jiv1KM:&amp;ved=0CAUQjRw&amp;url=http%3A%2F%2Fmichelleverbeeck.com%2Fletter-art-the-letter-l-let-your-light-shine%2F&amp;ei=gDkgUaT2O-z22AXd-ICoDw&amp;bvm=bv.42553238,d.b2I&amp;psig=AFQjCNFJIcxyt-I1gxm9_no8j5MijPc1yA&amp;ust=1361152713733542"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CTz0amjngwcXtM&amp;tbnid=UtU5EoVYVmi59M:&amp;ved=0CAUQjRw&amp;url=http%3A%2F%2Fbeinglauraboffa.wordpress.com%2Fpage%2F2%2F&amp;ei=_EsgUdDJN-er2AX0iIFI&amp;bvm=bv.42553238,d.b2I&amp;psig=AFQjCNEPCKuBu1fPxMV54Bw6_-3iNwfoSw&amp;ust=136115749466221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www.google.ca/url?sa=i&amp;rct=j&amp;q=&amp;esrc=s&amp;frm=1&amp;source=images&amp;cd=&amp;cad=rja&amp;docid=iDTsXauaHwLR8M&amp;tbnid=uKKG0DZ8YLNpvM:&amp;ved=0CAUQjRw&amp;url=http%3A%2F%2Fwww.examiner.com%2Farticle%2Fto-be-blind-and-invisible&amp;ei=6k0gUbydOInE2gWA7YHIBw&amp;bvm=bv.42553238,d.b2I&amp;psig=AFQjCNEjtrpwfIW65CoufugyT0n82X8LeQ&amp;ust=1361157976362702"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s 03 PP.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taddhoover.com/wp-content/uploads/2012/08/what-to-do-to-make-money-online-with-banners-broker.jpg">
            <a:hlinkClick r:id="rId3"/>
          </p:cNvPr>
          <p:cNvPicPr>
            <a:picLocks noChangeAspect="1" noChangeArrowheads="1"/>
          </p:cNvPicPr>
          <p:nvPr/>
        </p:nvPicPr>
        <p:blipFill>
          <a:blip r:embed="rId4" cstate="print"/>
          <a:srcRect/>
          <a:stretch>
            <a:fillRect/>
          </a:stretch>
        </p:blipFill>
        <p:spPr bwMode="auto">
          <a:xfrm>
            <a:off x="-756592" y="0"/>
            <a:ext cx="10286996"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p.life123.com/bm.pix/puppet1.s600x600.jpg">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truthseekersdothan.org/wp-content/uploads/2011/12/KidsChurchLogo.jpg">
            <a:hlinkClick r:id="rId3"/>
          </p:cNvPr>
          <p:cNvPicPr>
            <a:picLocks noChangeAspect="1" noChangeArrowheads="1"/>
          </p:cNvPicPr>
          <p:nvPr/>
        </p:nvPicPr>
        <p:blipFill>
          <a:blip r:embed="rId4" cstate="print"/>
          <a:srcRect/>
          <a:stretch>
            <a:fillRect/>
          </a:stretch>
        </p:blipFill>
        <p:spPr bwMode="auto">
          <a:xfrm>
            <a:off x="539552" y="1412776"/>
            <a:ext cx="7887057" cy="3725789"/>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L03-1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L03-2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L03-3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L03-4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L03-5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L03-6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L03-7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sophie-world.com/sites/default/files/styles/9x6/public/javelin_0.jpg">
            <a:hlinkClick r:id="rId3"/>
          </p:cNvPr>
          <p:cNvPicPr>
            <a:picLocks noChangeAspect="1" noChangeArrowheads="1"/>
          </p:cNvPicPr>
          <p:nvPr/>
        </p:nvPicPr>
        <p:blipFill>
          <a:blip r:embed="rId4" cstate="print"/>
          <a:srcRect/>
          <a:stretch>
            <a:fillRect/>
          </a:stretch>
        </p:blipFill>
        <p:spPr bwMode="auto">
          <a:xfrm>
            <a:off x="1115616" y="3501008"/>
            <a:ext cx="4268635" cy="2808312"/>
          </a:xfrm>
          <a:prstGeom prst="rect">
            <a:avLst/>
          </a:prstGeom>
          <a:noFill/>
        </p:spPr>
      </p:pic>
      <p:sp>
        <p:nvSpPr>
          <p:cNvPr id="3" name="Rectangle 2"/>
          <p:cNvSpPr/>
          <p:nvPr/>
        </p:nvSpPr>
        <p:spPr>
          <a:xfrm>
            <a:off x="5724128" y="2456795"/>
            <a:ext cx="3131840" cy="4401205"/>
          </a:xfrm>
          <a:prstGeom prst="rect">
            <a:avLst/>
          </a:prstGeom>
        </p:spPr>
        <p:txBody>
          <a:bodyPr wrap="square">
            <a:spAutoFit/>
          </a:bodyPr>
          <a:lstStyle/>
          <a:p>
            <a:pPr marL="514350" indent="-514350">
              <a:buAutoNum type="arabicPeriod"/>
            </a:pPr>
            <a:r>
              <a:rPr lang="en-CA" sz="2800" b="1" i="1" dirty="0" smtClean="0"/>
              <a:t>Hop </a:t>
            </a:r>
            <a:r>
              <a:rPr lang="en-CA" sz="2800" b="1" i="1" dirty="0" smtClean="0"/>
              <a:t>up and down on one foot five times</a:t>
            </a:r>
            <a:r>
              <a:rPr lang="en-CA" sz="2800" b="1" i="1" dirty="0" smtClean="0"/>
              <a:t>.</a:t>
            </a:r>
          </a:p>
          <a:p>
            <a:pPr marL="514350" indent="-514350">
              <a:buAutoNum type="arabicPeriod"/>
            </a:pPr>
            <a:r>
              <a:rPr lang="en-CA" sz="2800" b="1" i="1" dirty="0" smtClean="0"/>
              <a:t> </a:t>
            </a:r>
            <a:r>
              <a:rPr lang="en-CA" sz="2800" b="1" i="1" dirty="0" smtClean="0"/>
              <a:t>Sing happy birthday out loud to themselves</a:t>
            </a:r>
            <a:r>
              <a:rPr lang="en-CA" sz="2800" b="1" i="1" dirty="0" smtClean="0"/>
              <a:t>.</a:t>
            </a:r>
          </a:p>
          <a:p>
            <a:pPr marL="514350" indent="-514350">
              <a:buAutoNum type="arabicPeriod"/>
            </a:pPr>
            <a:r>
              <a:rPr lang="en-CA" sz="2800" b="1" i="1" dirty="0" smtClean="0"/>
              <a:t> Shout : “God </a:t>
            </a:r>
            <a:r>
              <a:rPr lang="en-CA" sz="2800" b="1" i="1" dirty="0" smtClean="0"/>
              <a:t>can work through me</a:t>
            </a:r>
            <a:r>
              <a:rPr lang="en-CA" sz="2800" b="1" i="1" dirty="0" smtClean="0"/>
              <a:t>.”</a:t>
            </a:r>
            <a:endParaRPr lang="en-US" sz="2800" b="1" dirty="0"/>
          </a:p>
        </p:txBody>
      </p:sp>
      <p:pic>
        <p:nvPicPr>
          <p:cNvPr id="4" name="Picture 2" descr="http://images.clipartof.com/small/20822-Blond-Man-Sticking-His-Tongue-Out-And-Running-With-A-Relay-Baton-Poster-Art-Print.jpg">
            <a:hlinkClick r:id="rId5"/>
          </p:cNvPr>
          <p:cNvPicPr>
            <a:picLocks noChangeAspect="1" noChangeArrowheads="1"/>
          </p:cNvPicPr>
          <p:nvPr/>
        </p:nvPicPr>
        <p:blipFill>
          <a:blip r:embed="rId6" cstate="print"/>
          <a:srcRect r="-1042" b="5968"/>
          <a:stretch>
            <a:fillRect/>
          </a:stretch>
        </p:blipFill>
        <p:spPr bwMode="auto">
          <a:xfrm>
            <a:off x="251520" y="980728"/>
            <a:ext cx="3204208" cy="2924944"/>
          </a:xfrm>
          <a:prstGeom prst="rect">
            <a:avLst/>
          </a:prstGeom>
          <a:noFill/>
        </p:spPr>
      </p:pic>
      <p:sp>
        <p:nvSpPr>
          <p:cNvPr id="6" name="TextBox 5"/>
          <p:cNvSpPr txBox="1"/>
          <p:nvPr/>
        </p:nvSpPr>
        <p:spPr>
          <a:xfrm>
            <a:off x="2447256" y="404664"/>
            <a:ext cx="6696744" cy="707886"/>
          </a:xfrm>
          <a:prstGeom prst="rect">
            <a:avLst/>
          </a:prstGeom>
          <a:noFill/>
        </p:spPr>
        <p:txBody>
          <a:bodyPr wrap="square" rtlCol="0">
            <a:spAutoFit/>
          </a:bodyPr>
          <a:lstStyle/>
          <a:p>
            <a:r>
              <a:rPr lang="en-CA" sz="4000" b="1" dirty="0" smtClean="0">
                <a:solidFill>
                  <a:srgbClr val="FF0000"/>
                </a:solidFill>
              </a:rPr>
              <a:t>The Kid’s Church Olympics</a:t>
            </a:r>
            <a:endParaRPr lang="en-US" sz="4000"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L03-8 TLS"/>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3.squidoocdn.com/resize/squidoo_images/-1/draft_lens1928345module161970893photo_1348508298a-a-a.jpg">
            <a:hlinkClick r:id="rId3"/>
          </p:cNvPr>
          <p:cNvPicPr>
            <a:picLocks noChangeAspect="1" noChangeArrowheads="1"/>
          </p:cNvPicPr>
          <p:nvPr/>
        </p:nvPicPr>
        <p:blipFill>
          <a:blip r:embed="rId4" cstate="print">
            <a:lum bright="-20000" contrast="-40000"/>
          </a:blip>
          <a:srcRect/>
          <a:stretch>
            <a:fillRect/>
          </a:stretch>
        </p:blipFill>
        <p:spPr bwMode="auto">
          <a:xfrm>
            <a:off x="-1260648" y="0"/>
            <a:ext cx="10868136" cy="7245424"/>
          </a:xfrm>
          <a:prstGeom prst="rect">
            <a:avLst/>
          </a:prstGeom>
          <a:ln>
            <a:noFill/>
          </a:ln>
          <a:effectLst>
            <a:softEdge rad="112500"/>
          </a:effectLst>
        </p:spPr>
      </p:pic>
      <p:sp>
        <p:nvSpPr>
          <p:cNvPr id="4" name="Rectangle 3"/>
          <p:cNvSpPr/>
          <p:nvPr/>
        </p:nvSpPr>
        <p:spPr>
          <a:xfrm>
            <a:off x="0" y="856357"/>
            <a:ext cx="8388424" cy="4524315"/>
          </a:xfrm>
          <a:prstGeom prst="rect">
            <a:avLst/>
          </a:prstGeom>
        </p:spPr>
        <p:txBody>
          <a:bodyPr wrap="square">
            <a:spAutoFit/>
          </a:bodyPr>
          <a:lstStyle/>
          <a:p>
            <a:r>
              <a:rPr lang="en-US" sz="3200" dirty="0" smtClean="0">
                <a:solidFill>
                  <a:schemeClr val="bg1"/>
                </a:solidFill>
                <a:latin typeface="Blue Highway Linocut" pitchFamily="2" charset="0"/>
              </a:rPr>
              <a:t>Dear Lord Jesus,</a:t>
            </a:r>
          </a:p>
          <a:p>
            <a:r>
              <a:rPr lang="en-CA" sz="3200" dirty="0" smtClean="0">
                <a:solidFill>
                  <a:schemeClr val="bg1"/>
                </a:solidFill>
                <a:latin typeface="Blue Highway Linocut" pitchFamily="2" charset="0"/>
              </a:rPr>
              <a:t>Help us to remember to have faith in you each day.</a:t>
            </a:r>
          </a:p>
          <a:p>
            <a:r>
              <a:rPr lang="en-CA" sz="3200" dirty="0" smtClean="0">
                <a:solidFill>
                  <a:schemeClr val="bg1"/>
                </a:solidFill>
                <a:latin typeface="Blue Highway Linocut" pitchFamily="2" charset="0"/>
              </a:rPr>
              <a:t>Help us also to be willing to say </a:t>
            </a:r>
            <a:r>
              <a:rPr lang="en-CA" sz="3200" i="1" dirty="0" smtClean="0">
                <a:solidFill>
                  <a:schemeClr val="bg1"/>
                </a:solidFill>
                <a:latin typeface="Blue Highway Linocut" pitchFamily="2" charset="0"/>
              </a:rPr>
              <a:t>God can work</a:t>
            </a:r>
          </a:p>
          <a:p>
            <a:r>
              <a:rPr lang="en-CA" sz="3200" i="1" dirty="0" smtClean="0">
                <a:solidFill>
                  <a:schemeClr val="bg1"/>
                </a:solidFill>
                <a:latin typeface="Blue Highway Linocut" pitchFamily="2" charset="0"/>
              </a:rPr>
              <a:t>through me. If each of us here could just reach</a:t>
            </a:r>
          </a:p>
          <a:p>
            <a:r>
              <a:rPr lang="en-CA" sz="3200" dirty="0" smtClean="0">
                <a:solidFill>
                  <a:schemeClr val="bg1"/>
                </a:solidFill>
                <a:latin typeface="Blue Highway Linocut" pitchFamily="2" charset="0"/>
              </a:rPr>
              <a:t>out to one person this week and share about Jesus</a:t>
            </a:r>
          </a:p>
          <a:p>
            <a:r>
              <a:rPr lang="en-CA" sz="3200" dirty="0" smtClean="0">
                <a:solidFill>
                  <a:schemeClr val="bg1"/>
                </a:solidFill>
                <a:latin typeface="Blue Highway Linocut" pitchFamily="2" charset="0"/>
              </a:rPr>
              <a:t>with them, think of the impact we could have! Help</a:t>
            </a:r>
          </a:p>
          <a:p>
            <a:r>
              <a:rPr lang="en-CA" sz="3200" dirty="0" smtClean="0">
                <a:solidFill>
                  <a:schemeClr val="bg1"/>
                </a:solidFill>
                <a:latin typeface="Blue Highway Linocut" pitchFamily="2" charset="0"/>
              </a:rPr>
              <a:t>us to replace our fears with faith. Thank you that</a:t>
            </a:r>
          </a:p>
          <a:p>
            <a:r>
              <a:rPr lang="en-CA" sz="3200" dirty="0" smtClean="0">
                <a:solidFill>
                  <a:schemeClr val="bg1"/>
                </a:solidFill>
                <a:latin typeface="Blue Highway Linocut" pitchFamily="2" charset="0"/>
              </a:rPr>
              <a:t>you love us and show Your love to us each day.</a:t>
            </a:r>
          </a:p>
          <a:p>
            <a:r>
              <a:rPr lang="en-US" sz="3200" dirty="0" smtClean="0">
                <a:solidFill>
                  <a:schemeClr val="bg1"/>
                </a:solidFill>
                <a:latin typeface="Blue Highway Linocut" pitchFamily="2" charset="0"/>
              </a:rPr>
              <a:t>In Jesus Name. Amen</a:t>
            </a:r>
            <a:endParaRPr lang="en-US" sz="3200" dirty="0">
              <a:solidFill>
                <a:schemeClr val="bg1"/>
              </a:solidFill>
              <a:latin typeface="Blue Highway Linocut" pitchFamily="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6256" y="4869160"/>
            <a:ext cx="1746448" cy="1200329"/>
          </a:xfrm>
          <a:prstGeom prst="rect">
            <a:avLst/>
          </a:prstGeom>
        </p:spPr>
        <p:txBody>
          <a:bodyPr wrap="square">
            <a:spAutoFit/>
          </a:bodyPr>
          <a:lstStyle/>
          <a:p>
            <a:r>
              <a:rPr lang="en-US" dirty="0" smtClean="0"/>
              <a:t>http://www.youtube.com/watch?v=B-x_7n0gCnU</a:t>
            </a:r>
            <a:endParaRPr lang="en-US" dirty="0"/>
          </a:p>
        </p:txBody>
      </p:sp>
      <p:pic>
        <p:nvPicPr>
          <p:cNvPr id="40962" name="Picture 2" descr="http://michelleverbeeck.com/wp-content/uploads/2012/08/let-your-light-shine-blog.jpg">
            <a:hlinkClick r:id="rId2"/>
          </p:cNvPr>
          <p:cNvPicPr>
            <a:picLocks noChangeAspect="1" noChangeArrowheads="1"/>
          </p:cNvPicPr>
          <p:nvPr/>
        </p:nvPicPr>
        <p:blipFill>
          <a:blip r:embed="rId3" cstate="print"/>
          <a:srcRect/>
          <a:stretch>
            <a:fillRect/>
          </a:stretch>
        </p:blipFill>
        <p:spPr bwMode="auto">
          <a:xfrm>
            <a:off x="971600" y="332656"/>
            <a:ext cx="6048672" cy="623074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beinglauraboffa.files.wordpress.com/2012/04/blindfold.jpg">
            <a:hlinkClick r:id="rId3"/>
          </p:cNvPr>
          <p:cNvPicPr>
            <a:picLocks noChangeAspect="1" noChangeArrowheads="1"/>
          </p:cNvPicPr>
          <p:nvPr/>
        </p:nvPicPr>
        <p:blipFill>
          <a:blip r:embed="rId4" cstate="print"/>
          <a:srcRect/>
          <a:stretch>
            <a:fillRect/>
          </a:stretch>
        </p:blipFill>
        <p:spPr bwMode="auto">
          <a:xfrm>
            <a:off x="1547664" y="476672"/>
            <a:ext cx="6192688" cy="5797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s 01 CEV SMV.jpg"/>
          <p:cNvPicPr>
            <a:picLocks noChangeAspect="1"/>
          </p:cNvPicPr>
          <p:nvPr/>
        </p:nvPicPr>
        <p:blipFill>
          <a:blip r:embed="rId2" cstate="print"/>
          <a:stretch>
            <a:fillRect/>
          </a:stretch>
        </p:blipFill>
        <p:spPr>
          <a:xfrm>
            <a:off x="61076" y="0"/>
            <a:ext cx="9021847"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s 02 CEV SMV.jpg"/>
          <p:cNvPicPr>
            <a:picLocks noChangeAspect="1"/>
          </p:cNvPicPr>
          <p:nvPr/>
        </p:nvPicPr>
        <p:blipFill>
          <a:blip r:embed="rId3" cstate="print"/>
          <a:stretch>
            <a:fillRect/>
          </a:stretch>
        </p:blipFill>
        <p:spPr>
          <a:xfrm>
            <a:off x="0" y="0"/>
            <a:ext cx="9021847"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6256" y="4869160"/>
            <a:ext cx="1746448" cy="1200329"/>
          </a:xfrm>
          <a:prstGeom prst="rect">
            <a:avLst/>
          </a:prstGeom>
        </p:spPr>
        <p:txBody>
          <a:bodyPr wrap="square">
            <a:spAutoFit/>
          </a:bodyPr>
          <a:lstStyle/>
          <a:p>
            <a:r>
              <a:rPr lang="en-US" dirty="0" smtClean="0"/>
              <a:t>http://www.youtube.com/watch?v=B-x_7n0gCnU</a:t>
            </a:r>
            <a:endParaRPr lang="en-US" dirty="0"/>
          </a:p>
        </p:txBody>
      </p:sp>
      <p:pic>
        <p:nvPicPr>
          <p:cNvPr id="40962" name="Picture 2" descr="http://michelleverbeeck.com/wp-content/uploads/2012/08/let-your-light-shine-blog.jpg">
            <a:hlinkClick r:id="rId2"/>
          </p:cNvPr>
          <p:cNvPicPr>
            <a:picLocks noChangeAspect="1" noChangeArrowheads="1"/>
          </p:cNvPicPr>
          <p:nvPr/>
        </p:nvPicPr>
        <p:blipFill>
          <a:blip r:embed="rId3" cstate="print"/>
          <a:srcRect/>
          <a:stretch>
            <a:fillRect/>
          </a:stretch>
        </p:blipFill>
        <p:spPr bwMode="auto">
          <a:xfrm>
            <a:off x="971600" y="332656"/>
            <a:ext cx="6048672" cy="623074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s 03 CEV SMV.jpg"/>
          <p:cNvPicPr>
            <a:picLocks noChangeAspect="1"/>
          </p:cNvPicPr>
          <p:nvPr/>
        </p:nvPicPr>
        <p:blipFill>
          <a:blip r:embed="rId3" cstate="print"/>
          <a:stretch>
            <a:fillRect/>
          </a:stretch>
        </p:blipFill>
        <p:spPr>
          <a:xfrm>
            <a:off x="61076" y="0"/>
            <a:ext cx="9021847" cy="6858000"/>
          </a:xfrm>
          <a:prstGeom prst="rect">
            <a:avLst/>
          </a:prstGeom>
        </p:spPr>
      </p:pic>
      <p:sp>
        <p:nvSpPr>
          <p:cNvPr id="3" name="Rectangle 2"/>
          <p:cNvSpPr/>
          <p:nvPr/>
        </p:nvSpPr>
        <p:spPr>
          <a:xfrm>
            <a:off x="3635896" y="5877272"/>
            <a:ext cx="4572000" cy="646331"/>
          </a:xfrm>
          <a:prstGeom prst="rect">
            <a:avLst/>
          </a:prstGeom>
        </p:spPr>
        <p:txBody>
          <a:bodyPr>
            <a:spAutoFit/>
          </a:bodyPr>
          <a:lstStyle/>
          <a:p>
            <a:r>
              <a:rPr lang="en-US" dirty="0" smtClean="0"/>
              <a:t>http://www.youtube.com/watch?v=1nHmfMLTEBg</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icanteachmychild.com/wp-content/uploads/2012/03/blind-man.jpg"/>
          <p:cNvPicPr>
            <a:picLocks noChangeAspect="1" noChangeArrowheads="1"/>
          </p:cNvPicPr>
          <p:nvPr/>
        </p:nvPicPr>
        <p:blipFill>
          <a:blip r:embed="rId3" cstate="print"/>
          <a:srcRect/>
          <a:stretch>
            <a:fillRect/>
          </a:stretch>
        </p:blipFill>
        <p:spPr bwMode="auto">
          <a:xfrm>
            <a:off x="0" y="0"/>
            <a:ext cx="9144000" cy="6099094"/>
          </a:xfrm>
          <a:prstGeom prst="rect">
            <a:avLst/>
          </a:prstGeom>
          <a:noFill/>
        </p:spPr>
      </p:pic>
      <p:sp>
        <p:nvSpPr>
          <p:cNvPr id="5" name="TextBox 4"/>
          <p:cNvSpPr txBox="1"/>
          <p:nvPr/>
        </p:nvSpPr>
        <p:spPr>
          <a:xfrm rot="3342638">
            <a:off x="6357920" y="1681079"/>
            <a:ext cx="2413463" cy="369332"/>
          </a:xfrm>
          <a:prstGeom prst="rect">
            <a:avLst/>
          </a:prstGeom>
          <a:solidFill>
            <a:schemeClr val="bg2"/>
          </a:solidFill>
        </p:spPr>
        <p:txBody>
          <a:bodyPr wrap="square" rtlCol="0">
            <a:spAutoFit/>
          </a:bodyPr>
          <a:lstStyle/>
          <a:p>
            <a:endParaRPr lang="en-US" dirty="0"/>
          </a:p>
        </p:txBody>
      </p:sp>
      <p:sp>
        <p:nvSpPr>
          <p:cNvPr id="6" name="Rectangle 5"/>
          <p:cNvSpPr/>
          <p:nvPr/>
        </p:nvSpPr>
        <p:spPr>
          <a:xfrm>
            <a:off x="1835696" y="6237312"/>
            <a:ext cx="6120680" cy="369332"/>
          </a:xfrm>
          <a:prstGeom prst="rect">
            <a:avLst/>
          </a:prstGeom>
        </p:spPr>
        <p:txBody>
          <a:bodyPr wrap="square">
            <a:spAutoFit/>
          </a:bodyPr>
          <a:lstStyle/>
          <a:p>
            <a:r>
              <a:rPr lang="en-US" dirty="0" smtClean="0"/>
              <a:t>http://www.youtube.com/watch?v=kvon6H5lZXo</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beinglauraboffa.files.wordpress.com/2012/04/blindfold.jpg">
            <a:hlinkClick r:id="rId3"/>
          </p:cNvPr>
          <p:cNvPicPr>
            <a:picLocks noChangeAspect="1" noChangeArrowheads="1"/>
          </p:cNvPicPr>
          <p:nvPr/>
        </p:nvPicPr>
        <p:blipFill>
          <a:blip r:embed="rId4" cstate="print"/>
          <a:srcRect/>
          <a:stretch>
            <a:fillRect/>
          </a:stretch>
        </p:blipFill>
        <p:spPr bwMode="auto">
          <a:xfrm>
            <a:off x="251520" y="332656"/>
            <a:ext cx="3615128" cy="3384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178" name="Picture 2" descr="http://cdn2-b.examiner.com/sites/default/files/styles/image_content_width/hash/04/20/042028ecdb80820891b5dc3e772e16bd.jpg">
            <a:hlinkClick r:id="rId5"/>
          </p:cNvPr>
          <p:cNvPicPr>
            <a:picLocks noChangeAspect="1" noChangeArrowheads="1"/>
          </p:cNvPicPr>
          <p:nvPr/>
        </p:nvPicPr>
        <p:blipFill>
          <a:blip r:embed="rId6" cstate="print"/>
          <a:srcRect/>
          <a:stretch>
            <a:fillRect/>
          </a:stretch>
        </p:blipFill>
        <p:spPr bwMode="auto">
          <a:xfrm>
            <a:off x="4716016" y="2736854"/>
            <a:ext cx="3865984" cy="3632692"/>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3929</Words>
  <Application>Microsoft Office PowerPoint</Application>
  <PresentationFormat>On-screen Show (4:3)</PresentationFormat>
  <Paragraphs>189</Paragraphs>
  <Slides>22</Slides>
  <Notes>19</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Hatch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Hatch Ltd</dc:creator>
  <cp:lastModifiedBy>Hatch Ltd</cp:lastModifiedBy>
  <cp:revision>30</cp:revision>
  <dcterms:created xsi:type="dcterms:W3CDTF">2013-02-03T01:25:37Z</dcterms:created>
  <dcterms:modified xsi:type="dcterms:W3CDTF">2013-02-17T04:00:17Z</dcterms:modified>
</cp:coreProperties>
</file>